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66" r:id="rId2"/>
    <p:sldId id="267" r:id="rId3"/>
    <p:sldId id="283" r:id="rId4"/>
    <p:sldId id="290" r:id="rId5"/>
    <p:sldId id="292" r:id="rId6"/>
    <p:sldId id="291" r:id="rId7"/>
    <p:sldId id="271" r:id="rId8"/>
    <p:sldId id="275" r:id="rId9"/>
    <p:sldId id="284" r:id="rId10"/>
    <p:sldId id="285" r:id="rId11"/>
    <p:sldId id="293" r:id="rId12"/>
    <p:sldId id="286" r:id="rId13"/>
    <p:sldId id="287" r:id="rId14"/>
    <p:sldId id="288" r:id="rId15"/>
    <p:sldId id="289" r:id="rId16"/>
    <p:sldId id="29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C6ED1-429E-4DF0-83DC-A5D34DD9C685}" type="datetimeFigureOut">
              <a:rPr lang="en-US" smtClean="0"/>
              <a:t>11/20/2017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5A66-0555-4250-B426-951F6043B782}" type="slidenum">
              <a:rPr lang="en-US" smtClean="0"/>
              <a:t>‹#›</a:t>
            </a:fld>
            <a:endParaRPr lang="en-US"/>
          </a:p>
        </p:txBody>
      </p:sp>
    </p:spTree>
    <p:extLst>
      <p:ext uri="{BB962C8B-B14F-4D97-AF65-F5344CB8AC3E}">
        <p14:creationId xmlns:p14="http://schemas.microsoft.com/office/powerpoint/2010/main" val="1027885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73CF6C1-7467-444B-AA4C-033D8C66D2F0}" type="slidenum">
              <a:rPr lang="en-US" smtClean="0"/>
              <a:t>1</a:t>
            </a:fld>
            <a:endParaRPr lang="en-US"/>
          </a:p>
        </p:txBody>
      </p:sp>
    </p:spTree>
    <p:extLst>
      <p:ext uri="{BB962C8B-B14F-4D97-AF65-F5344CB8AC3E}">
        <p14:creationId xmlns:p14="http://schemas.microsoft.com/office/powerpoint/2010/main" val="956535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Standards and Metrology Institute for the Islamic Countries (SMIIC)</a:t>
            </a:r>
          </a:p>
          <a:p>
            <a:r>
              <a:rPr lang="en-US" dirty="0" smtClean="0"/>
              <a:t>The </a:t>
            </a:r>
            <a:r>
              <a:rPr lang="en-US" dirty="0" err="1" smtClean="0"/>
              <a:t>Organisation</a:t>
            </a:r>
            <a:r>
              <a:rPr lang="en-US" dirty="0" smtClean="0"/>
              <a:t> of Islamic Cooperation (OIC) </a:t>
            </a:r>
          </a:p>
        </p:txBody>
      </p:sp>
      <p:sp>
        <p:nvSpPr>
          <p:cNvPr id="4" name="Slide Number Placeholder 3"/>
          <p:cNvSpPr>
            <a:spLocks noGrp="1"/>
          </p:cNvSpPr>
          <p:nvPr>
            <p:ph type="sldNum" sz="quarter" idx="10"/>
          </p:nvPr>
        </p:nvSpPr>
        <p:spPr/>
        <p:txBody>
          <a:bodyPr/>
          <a:lstStyle/>
          <a:p>
            <a:fld id="{89585A66-0555-4250-B426-951F6043B782}" type="slidenum">
              <a:rPr lang="en-US" smtClean="0"/>
              <a:t>12</a:t>
            </a:fld>
            <a:endParaRPr lang="en-US"/>
          </a:p>
        </p:txBody>
      </p:sp>
    </p:spTree>
    <p:extLst>
      <p:ext uri="{BB962C8B-B14F-4D97-AF65-F5344CB8AC3E}">
        <p14:creationId xmlns:p14="http://schemas.microsoft.com/office/powerpoint/2010/main" val="998837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2AB6B2-E404-46FA-8F72-6A588EA446D6}"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00FE1-ACDF-4803-A599-F95B898AC6F0}"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2AB6B2-E404-46FA-8F72-6A588EA446D6}"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2AB6B2-E404-46FA-8F72-6A588EA446D6}"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2AB6B2-E404-46FA-8F72-6A588EA446D6}"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2AB6B2-E404-46FA-8F72-6A588EA446D6}" type="datetimeFigureOut">
              <a:rPr lang="en-US" smtClean="0"/>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C00FE1-ACDF-4803-A599-F95B898AC6F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2AB6B2-E404-46FA-8F72-6A588EA446D6}" type="datetimeFigureOut">
              <a:rPr lang="en-US" smtClean="0"/>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2AB6B2-E404-46FA-8F72-6A588EA446D6}" type="datetimeFigureOut">
              <a:rPr lang="en-US" smtClean="0"/>
              <a:t>11/20/2017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C00FE1-ACDF-4803-A599-F95B898AC6F0}"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2AB6B2-E404-46FA-8F72-6A588EA446D6}" type="datetimeFigureOut">
              <a:rPr lang="en-US" smtClean="0"/>
              <a:t>11/20/2017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2AB6B2-E404-46FA-8F72-6A588EA446D6}" type="datetimeFigureOut">
              <a:rPr lang="en-US" smtClean="0"/>
              <a:t>11/20/2017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AB6B2-E404-46FA-8F72-6A588EA446D6}" type="datetimeFigureOut">
              <a:rPr lang="en-US" smtClean="0"/>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00FE1-ACDF-4803-A599-F95B898AC6F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2AB6B2-E404-46FA-8F72-6A588EA446D6}" type="datetimeFigureOut">
              <a:rPr lang="en-US" smtClean="0"/>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C00FE1-ACDF-4803-A599-F95B898AC6F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42AB6B2-E404-46FA-8F72-6A588EA446D6}" type="datetimeFigureOut">
              <a:rPr lang="en-US" smtClean="0"/>
              <a:t>11/20/2017</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AC00FE1-ACDF-4803-A599-F95B898AC6F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6.wmf"/><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kkhraisat@monojo.com.joo" TargetMode="Externa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6.wmf"/><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1752600"/>
            <a:ext cx="7393858" cy="1371600"/>
          </a:xfrm>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AU" sz="2800" b="1" dirty="0">
                <a:ln/>
                <a:solidFill>
                  <a:srgbClr val="FF0000"/>
                </a:solidFill>
                <a:latin typeface="Century Gothic" panose="020B0502020202020204" pitchFamily="34" charset="0"/>
              </a:rPr>
              <a:t>Fostering Academia-Industry Collaboration in Food Safety and Quality (FOODQA)</a:t>
            </a:r>
            <a:endParaRPr lang="en-US" sz="2800" b="1" dirty="0">
              <a:ln/>
              <a:solidFill>
                <a:srgbClr val="FF0000"/>
              </a:solidFill>
              <a:latin typeface="Century Gothic" panose="020B0502020202020204" pitchFamily="34" charset="0"/>
            </a:endParaRPr>
          </a:p>
        </p:txBody>
      </p:sp>
      <p:pic>
        <p:nvPicPr>
          <p:cNvPr id="1026" name="Picture 2" descr="C:\Users\hr.EMUMTAZ.000\Desktop\header 2.jpg"/>
          <p:cNvPicPr>
            <a:picLocks noChangeAspect="1" noChangeArrowheads="1"/>
          </p:cNvPicPr>
          <p:nvPr/>
        </p:nvPicPr>
        <p:blipFill>
          <a:blip r:embed="rId3" cstate="print"/>
          <a:srcRect/>
          <a:stretch>
            <a:fillRect/>
          </a:stretch>
        </p:blipFill>
        <p:spPr bwMode="auto">
          <a:xfrm>
            <a:off x="0" y="0"/>
            <a:ext cx="9121879" cy="1143000"/>
          </a:xfrm>
          <a:prstGeom prst="rect">
            <a:avLst/>
          </a:prstGeom>
          <a:noFill/>
        </p:spPr>
      </p:pic>
      <p:pic>
        <p:nvPicPr>
          <p:cNvPr id="9" name="Picture 8" descr="footer 2.jpg"/>
          <p:cNvPicPr>
            <a:picLocks noChangeAspect="1"/>
          </p:cNvPicPr>
          <p:nvPr/>
        </p:nvPicPr>
        <p:blipFill>
          <a:blip r:embed="rId4" cstate="print"/>
          <a:stretch>
            <a:fillRect/>
          </a:stretch>
        </p:blipFill>
        <p:spPr>
          <a:xfrm>
            <a:off x="0" y="6035864"/>
            <a:ext cx="9144000" cy="852407"/>
          </a:xfrm>
          <a:prstGeom prst="rect">
            <a:avLst/>
          </a:prstGeom>
        </p:spPr>
      </p:pic>
      <p:pic>
        <p:nvPicPr>
          <p:cNvPr id="5" name="Picture 32" descr="http://www.just.edu.jo/PublishingImages/NewsCenter/new/logo.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0" y="349250"/>
            <a:ext cx="66675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ubtitle 2"/>
          <p:cNvSpPr txBox="1">
            <a:spLocks/>
          </p:cNvSpPr>
          <p:nvPr/>
        </p:nvSpPr>
        <p:spPr>
          <a:xfrm>
            <a:off x="633982" y="3276600"/>
            <a:ext cx="8104239" cy="1066800"/>
          </a:xfrm>
          <a:prstGeom prst="rect">
            <a:avLst/>
          </a:prstGeom>
        </p:spPr>
        <p:txBody>
          <a:bodyPr vert="horz" lIns="91440" tIns="45720" rIns="91440" bIns="45720" rtlCol="0">
            <a:normAutofit/>
            <a:scene3d>
              <a:camera prst="orthographicFront"/>
              <a:lightRig rig="flat" dir="tl">
                <a:rot lat="0" lon="0" rev="6600000"/>
              </a:lightRig>
            </a:scene3d>
            <a:sp3d extrusionH="25400" contourW="8890">
              <a:bevelT w="38100" h="31750"/>
              <a:contourClr>
                <a:schemeClr val="accent2">
                  <a:shade val="75000"/>
                </a:schemeClr>
              </a:contourClr>
            </a:sp3d>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sz="2400" b="1" dirty="0">
              <a:ln w="11430"/>
              <a:solidFill>
                <a:srgbClr val="266448"/>
              </a:solidFill>
              <a:latin typeface="Century Gothic" panose="020B0502020202020204" pitchFamily="34" charset="0"/>
            </a:endParaRPr>
          </a:p>
        </p:txBody>
      </p:sp>
      <p:pic>
        <p:nvPicPr>
          <p:cNvPr id="8" name="Picture 7" descr="https://scontent-cdg2-1.xx.fbcdn.net/v/t34.0-12/16901608_1207855325994553_891575827_n.jpg?oh=09c8eabc5a9d0158fb4847124ca8d79f&amp;oe=5916AF79"/>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pic>
        <p:nvPicPr>
          <p:cNvPr id="10" name="Picture 9" descr="C:\Users\M.Alrasheed\Documents\FOOD\Logos\eu_flag_co_funded_vect_pos_[cmyk]_right.eps"/>
          <p:cNvPicPr/>
          <p:nvPr/>
        </p:nvPicPr>
        <p:blipFill>
          <a:blip r:embed="rId7">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sp>
        <p:nvSpPr>
          <p:cNvPr id="2" name="Rectangle 1"/>
          <p:cNvSpPr/>
          <p:nvPr/>
        </p:nvSpPr>
        <p:spPr>
          <a:xfrm>
            <a:off x="2995380" y="3536721"/>
            <a:ext cx="3691476" cy="707886"/>
          </a:xfrm>
          <a:prstGeom prst="rect">
            <a:avLst/>
          </a:prstGeom>
        </p:spPr>
        <p:txBody>
          <a:bodyPr wrap="square">
            <a:spAutoFit/>
          </a:bodyPr>
          <a:lstStyle/>
          <a:p>
            <a:pPr algn="ctr"/>
            <a:r>
              <a:rPr lang="en-US" sz="4000" b="1" dirty="0" smtClean="0">
                <a:solidFill>
                  <a:srgbClr val="00B050"/>
                </a:solidFill>
              </a:rPr>
              <a:t>Halal Food </a:t>
            </a:r>
            <a:endParaRPr lang="en-US" sz="4000" b="1" dirty="0">
              <a:solidFill>
                <a:srgbClr val="00B050"/>
              </a:solidFill>
            </a:endParaRPr>
          </a:p>
        </p:txBody>
      </p:sp>
    </p:spTree>
    <p:extLst>
      <p:ext uri="{BB962C8B-B14F-4D97-AF65-F5344CB8AC3E}">
        <p14:creationId xmlns:p14="http://schemas.microsoft.com/office/powerpoint/2010/main" val="3229379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235264"/>
            <a:ext cx="8240550" cy="4800600"/>
          </a:xfrm>
        </p:spPr>
        <p:txBody>
          <a:bodyPr>
            <a:normAutofit/>
          </a:bodyPr>
          <a:lstStyle/>
          <a:p>
            <a:pPr marL="914400" lvl="1" indent="-457200" algn="justLow">
              <a:lnSpc>
                <a:spcPct val="120000"/>
              </a:lnSpc>
              <a:buFont typeface="+mj-lt"/>
              <a:buAutoNum type="arabicPeriod" startAt="6"/>
              <a:tabLst>
                <a:tab pos="274320" algn="r"/>
              </a:tabLst>
            </a:pPr>
            <a:endParaRPr lang="en-US" sz="2400" dirty="0" smtClean="0">
              <a:latin typeface="Times New Roman"/>
              <a:ea typeface="Times New Roman"/>
              <a:cs typeface="Arabic Transparent"/>
            </a:endParaRPr>
          </a:p>
          <a:p>
            <a:pPr marL="914400" lvl="1" indent="-457200" algn="justLow">
              <a:lnSpc>
                <a:spcPct val="120000"/>
              </a:lnSpc>
              <a:buFont typeface="+mj-lt"/>
              <a:buAutoNum type="arabicPeriod" startAt="5"/>
              <a:tabLst>
                <a:tab pos="274320" algn="r"/>
              </a:tabLst>
            </a:pPr>
            <a:r>
              <a:rPr lang="en-US" sz="2400" dirty="0">
                <a:latin typeface="Times New Roman"/>
                <a:ea typeface="Times New Roman"/>
                <a:cs typeface="Arabic Transparent"/>
              </a:rPr>
              <a:t> Serving or eating non-halal foods and beverages in ORG are not permitted. </a:t>
            </a:r>
          </a:p>
          <a:p>
            <a:pPr marL="914400" lvl="1" indent="-457200" algn="justLow">
              <a:lnSpc>
                <a:spcPct val="120000"/>
              </a:lnSpc>
              <a:buFont typeface="+mj-lt"/>
              <a:buAutoNum type="arabicPeriod" startAt="5"/>
              <a:tabLst>
                <a:tab pos="274320" algn="r"/>
              </a:tabLst>
            </a:pPr>
            <a:endParaRPr lang="en-US" sz="2400" dirty="0" smtClean="0">
              <a:latin typeface="Times New Roman"/>
              <a:ea typeface="Times New Roman"/>
              <a:cs typeface="Arabic Transparent"/>
            </a:endParaRPr>
          </a:p>
          <a:p>
            <a:pPr marL="914400" lvl="1" indent="-457200" algn="justLow">
              <a:lnSpc>
                <a:spcPct val="120000"/>
              </a:lnSpc>
              <a:buFont typeface="+mj-lt"/>
              <a:buAutoNum type="arabicPeriod" startAt="5"/>
              <a:tabLst>
                <a:tab pos="274320" algn="r"/>
              </a:tabLst>
            </a:pPr>
            <a:r>
              <a:rPr lang="en-US" sz="2400" dirty="0" smtClean="0">
                <a:latin typeface="Times New Roman"/>
                <a:ea typeface="Times New Roman"/>
                <a:cs typeface="Arabic Transparent"/>
              </a:rPr>
              <a:t> Any printed or </a:t>
            </a:r>
            <a:r>
              <a:rPr lang="en-US" sz="2400" dirty="0">
                <a:latin typeface="Times New Roman"/>
                <a:ea typeface="Times New Roman"/>
                <a:cs typeface="Arabic Transparent"/>
              </a:rPr>
              <a:t>published materials, posters and advertisements that may offend the Muslims public are </a:t>
            </a:r>
            <a:r>
              <a:rPr lang="en-US" sz="2400" dirty="0" smtClean="0">
                <a:latin typeface="Times New Roman"/>
                <a:ea typeface="Times New Roman"/>
                <a:cs typeface="Arabic Transparent"/>
              </a:rPr>
              <a:t>not allowed.</a:t>
            </a: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Jordan Halal Logo Certification</a:t>
            </a:r>
            <a:endParaRPr lang="en-US" sz="3600" dirty="0">
              <a:solidFill>
                <a:srgbClr val="FF0000"/>
              </a:solidFill>
              <a:effectLst/>
            </a:endParaRPr>
          </a:p>
        </p:txBody>
      </p:sp>
    </p:spTree>
    <p:extLst>
      <p:ext uri="{BB962C8B-B14F-4D97-AF65-F5344CB8AC3E}">
        <p14:creationId xmlns:p14="http://schemas.microsoft.com/office/powerpoint/2010/main" val="164164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a:bodyPr>
          <a:lstStyle/>
          <a:p>
            <a:pPr marL="0" lvl="0" indent="0" algn="justLow">
              <a:lnSpc>
                <a:spcPct val="120000"/>
              </a:lnSpc>
              <a:buClr>
                <a:srgbClr val="7FD13B"/>
              </a:buClr>
              <a:buNone/>
              <a:tabLst>
                <a:tab pos="274320" algn="r"/>
                <a:tab pos="457200" algn="l"/>
                <a:tab pos="845820" algn="r"/>
              </a:tabLst>
            </a:pPr>
            <a:r>
              <a:rPr lang="en-GB" sz="2000" b="1" dirty="0" smtClean="0">
                <a:solidFill>
                  <a:srgbClr val="000000"/>
                </a:solidFill>
                <a:latin typeface="Times New Roman"/>
                <a:cs typeface="Arial"/>
              </a:rPr>
              <a:t>Procedure for Halal Certification: </a:t>
            </a:r>
            <a:endParaRPr lang="en-GB" sz="2000" b="1" dirty="0">
              <a:solidFill>
                <a:srgbClr val="000000"/>
              </a:solidFill>
              <a:latin typeface="Times New Roman"/>
              <a:cs typeface="Arial"/>
            </a:endParaRPr>
          </a:p>
          <a:p>
            <a:pPr marL="342900" lvl="0" indent="-342900" algn="justLow">
              <a:lnSpc>
                <a:spcPct val="120000"/>
              </a:lnSpc>
              <a:buClr>
                <a:srgbClr val="7FD13B"/>
              </a:buClr>
              <a:tabLst>
                <a:tab pos="274320" algn="r"/>
                <a:tab pos="457200" algn="l"/>
                <a:tab pos="845820" algn="r"/>
              </a:tabLst>
            </a:pPr>
            <a:r>
              <a:rPr lang="en-GB" sz="2000" dirty="0" smtClean="0">
                <a:solidFill>
                  <a:srgbClr val="000000"/>
                </a:solidFill>
                <a:latin typeface="Times New Roman"/>
                <a:cs typeface="Arial"/>
              </a:rPr>
              <a:t>Provide all the necessary arrangements in ORG for Certificate department\JSMO  including materials, documentation and information and facilitate  the access to all areas at any time with/without prior notice in order to carry out all the activities.</a:t>
            </a:r>
            <a:endParaRPr lang="en-US" sz="2000" dirty="0" smtClean="0">
              <a:solidFill>
                <a:srgbClr val="4E5B6F"/>
              </a:solidFill>
              <a:latin typeface="Calibri"/>
              <a:ea typeface="Calibri"/>
              <a:cs typeface="Arial"/>
            </a:endParaRPr>
          </a:p>
          <a:p>
            <a:pPr marL="342900" lvl="0" indent="-342900" algn="justLow">
              <a:lnSpc>
                <a:spcPct val="120000"/>
              </a:lnSpc>
              <a:buClr>
                <a:srgbClr val="7FD13B"/>
              </a:buClr>
              <a:tabLst>
                <a:tab pos="274320" algn="r"/>
                <a:tab pos="457200" algn="l"/>
                <a:tab pos="845820" algn="r"/>
              </a:tabLst>
            </a:pPr>
            <a:r>
              <a:rPr lang="en-GB" sz="2000" b="1" u="sng" dirty="0" smtClean="0">
                <a:solidFill>
                  <a:srgbClr val="FF0000"/>
                </a:solidFill>
                <a:latin typeface="Times New Roman"/>
                <a:cs typeface="Arial"/>
              </a:rPr>
              <a:t>Provide a proof of the possibility of testing to ensure continued product conformity, or perform these tests in an external laboratory.</a:t>
            </a:r>
            <a:endParaRPr lang="en-US" sz="2000" dirty="0" smtClean="0">
              <a:solidFill>
                <a:srgbClr val="4E5B6F"/>
              </a:solidFill>
              <a:latin typeface="Calibri"/>
              <a:ea typeface="Calibri"/>
              <a:cs typeface="Arial"/>
            </a:endParaRPr>
          </a:p>
          <a:p>
            <a:pPr marL="342900" lvl="0" indent="-342900" algn="justLow">
              <a:lnSpc>
                <a:spcPct val="120000"/>
              </a:lnSpc>
              <a:buClr>
                <a:srgbClr val="7FD13B"/>
              </a:buClr>
              <a:tabLst>
                <a:tab pos="274320" algn="r"/>
                <a:tab pos="457200" algn="l"/>
                <a:tab pos="845820" algn="r"/>
              </a:tabLst>
            </a:pPr>
            <a:r>
              <a:rPr lang="en-GB" sz="2000" dirty="0" smtClean="0">
                <a:solidFill>
                  <a:srgbClr val="000000"/>
                </a:solidFill>
                <a:latin typeface="Times New Roman"/>
                <a:cs typeface="Arial"/>
              </a:rPr>
              <a:t>validity of all data and information provided by the ORG to CT in order to grant the certificate and license to use the logo.</a:t>
            </a:r>
            <a:endParaRPr lang="en-US" sz="2000" dirty="0" smtClean="0">
              <a:solidFill>
                <a:srgbClr val="4E5B6F"/>
              </a:solidFill>
              <a:latin typeface="Calibri"/>
              <a:ea typeface="Calibri"/>
              <a:cs typeface="Arial"/>
            </a:endParaRPr>
          </a:p>
          <a:p>
            <a:pPr marL="742950" lvl="1" indent="-285750" algn="justLow">
              <a:lnSpc>
                <a:spcPct val="120000"/>
              </a:lnSpc>
              <a:buFont typeface="Symbol"/>
              <a:buChar char=""/>
              <a:tabLst>
                <a:tab pos="274320" algn="r"/>
              </a:tabLst>
            </a:pP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smtClean="0">
                <a:solidFill>
                  <a:srgbClr val="FF0000"/>
                </a:solidFill>
                <a:effectLst/>
              </a:rPr>
              <a:t>Jordan </a:t>
            </a:r>
            <a:r>
              <a:rPr lang="en-US" sz="4000" b="1" dirty="0">
                <a:solidFill>
                  <a:srgbClr val="FF0000"/>
                </a:solidFill>
                <a:effectLst/>
              </a:rPr>
              <a:t>Halal Logo Certification</a:t>
            </a:r>
            <a:endParaRPr lang="en-US" sz="3600" dirty="0">
              <a:solidFill>
                <a:srgbClr val="FF0000"/>
              </a:solidFill>
              <a:effectLst/>
            </a:endParaRPr>
          </a:p>
        </p:txBody>
      </p:sp>
    </p:spTree>
    <p:extLst>
      <p:ext uri="{BB962C8B-B14F-4D97-AF65-F5344CB8AC3E}">
        <p14:creationId xmlns:p14="http://schemas.microsoft.com/office/powerpoint/2010/main" val="832839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fontScale="92500" lnSpcReduction="10000"/>
          </a:bodyPr>
          <a:lstStyle/>
          <a:p>
            <a:pPr eaLnBrk="0" fontAlgn="base" hangingPunct="0">
              <a:lnSpc>
                <a:spcPct val="115000"/>
              </a:lnSpc>
              <a:spcBef>
                <a:spcPts val="670"/>
              </a:spcBef>
              <a:spcAft>
                <a:spcPts val="0"/>
              </a:spcAft>
            </a:pPr>
            <a:r>
              <a:rPr lang="en-US" sz="2800" b="1" dirty="0" smtClean="0">
                <a:latin typeface="Times New Roman"/>
                <a:cs typeface="Arial"/>
              </a:rPr>
              <a:t>Requirements:</a:t>
            </a:r>
            <a:endParaRPr lang="en-US" sz="2800" b="1" dirty="0">
              <a:latin typeface="Calibri"/>
              <a:ea typeface="Calibri"/>
              <a:cs typeface="Arial"/>
            </a:endParaRPr>
          </a:p>
          <a:p>
            <a:pPr marL="342900" lvl="0" indent="-342900" eaLnBrk="0" fontAlgn="base" hangingPunct="0">
              <a:spcAft>
                <a:spcPts val="0"/>
              </a:spcAft>
              <a:buFont typeface="+mj-lt"/>
              <a:buAutoNum type="arabicPeriod"/>
              <a:tabLst>
                <a:tab pos="457200" algn="l"/>
              </a:tabLst>
            </a:pPr>
            <a:r>
              <a:rPr lang="en-US" u="sng" dirty="0" smtClean="0">
                <a:solidFill>
                  <a:srgbClr val="000000"/>
                </a:solidFill>
                <a:latin typeface="Times New Roman"/>
              </a:rPr>
              <a:t>Comply </a:t>
            </a:r>
            <a:r>
              <a:rPr lang="en-US" u="sng" dirty="0">
                <a:solidFill>
                  <a:srgbClr val="000000"/>
                </a:solidFill>
                <a:latin typeface="Times New Roman"/>
              </a:rPr>
              <a:t>with: </a:t>
            </a:r>
            <a:endParaRPr lang="en-US" u="sng" dirty="0" smtClean="0">
              <a:solidFill>
                <a:srgbClr val="000000"/>
              </a:solidFill>
            </a:endParaRPr>
          </a:p>
          <a:p>
            <a:pPr marL="617220" lvl="1" indent="-342900" eaLnBrk="0" fontAlgn="base" hangingPunct="0">
              <a:lnSpc>
                <a:spcPct val="115000"/>
              </a:lnSpc>
              <a:buClr>
                <a:srgbClr val="009900"/>
              </a:buClr>
              <a:buFont typeface="Symbol"/>
              <a:buChar char=""/>
            </a:pPr>
            <a:r>
              <a:rPr lang="en-GB" b="1" dirty="0" smtClean="0">
                <a:latin typeface="Times New Roman"/>
                <a:cs typeface="Arial"/>
              </a:rPr>
              <a:t>Jordanian </a:t>
            </a:r>
            <a:r>
              <a:rPr lang="en-GB" b="1" dirty="0">
                <a:latin typeface="Times New Roman"/>
                <a:cs typeface="Arial"/>
              </a:rPr>
              <a:t>standards(JS)  </a:t>
            </a:r>
            <a:r>
              <a:rPr lang="en-GB" dirty="0">
                <a:latin typeface="Times New Roman"/>
                <a:cs typeface="Arial"/>
              </a:rPr>
              <a:t>JS1475:2001 </a:t>
            </a:r>
            <a:r>
              <a:rPr lang="en-GB" dirty="0">
                <a:solidFill>
                  <a:srgbClr val="000000"/>
                </a:solidFill>
                <a:latin typeface="Times New Roman"/>
                <a:cs typeface="Arial"/>
              </a:rPr>
              <a:t>( Labelling- </a:t>
            </a:r>
            <a:r>
              <a:rPr lang="en-GB" dirty="0" smtClean="0">
                <a:solidFill>
                  <a:srgbClr val="000000"/>
                </a:solidFill>
                <a:latin typeface="Times New Roman"/>
                <a:cs typeface="Arial"/>
              </a:rPr>
              <a:t>General </a:t>
            </a:r>
            <a:r>
              <a:rPr lang="en-GB" dirty="0">
                <a:solidFill>
                  <a:srgbClr val="000000"/>
                </a:solidFill>
                <a:latin typeface="Times New Roman"/>
                <a:cs typeface="Arial"/>
              </a:rPr>
              <a:t>Guidelines on the using of Halal term</a:t>
            </a:r>
            <a:r>
              <a:rPr lang="en-GB" dirty="0" smtClean="0">
                <a:solidFill>
                  <a:srgbClr val="000000"/>
                </a:solidFill>
                <a:latin typeface="Times New Roman"/>
                <a:cs typeface="Arial"/>
              </a:rPr>
              <a:t>).</a:t>
            </a:r>
          </a:p>
          <a:p>
            <a:pPr marL="617220" lvl="1" indent="-342900" eaLnBrk="0" fontAlgn="base" hangingPunct="0">
              <a:lnSpc>
                <a:spcPct val="115000"/>
              </a:lnSpc>
              <a:buClr>
                <a:srgbClr val="009900"/>
              </a:buClr>
              <a:buFont typeface="Symbol"/>
              <a:buChar char=""/>
            </a:pPr>
            <a:r>
              <a:rPr lang="en-GB" dirty="0">
                <a:solidFill>
                  <a:srgbClr val="000000"/>
                </a:solidFill>
                <a:latin typeface="Times New Roman"/>
                <a:cs typeface="Arial"/>
              </a:rPr>
              <a:t> </a:t>
            </a:r>
            <a:r>
              <a:rPr lang="en-GB" dirty="0" smtClean="0">
                <a:latin typeface="Times New Roman"/>
                <a:cs typeface="Arial"/>
              </a:rPr>
              <a:t>(General </a:t>
            </a:r>
            <a:r>
              <a:rPr lang="en-GB" dirty="0">
                <a:latin typeface="Times New Roman"/>
                <a:cs typeface="Arial"/>
              </a:rPr>
              <a:t>Requirements for Halal Food) which is issued in </a:t>
            </a:r>
            <a:r>
              <a:rPr lang="en-US" dirty="0">
                <a:latin typeface="Times New Roman"/>
                <a:cs typeface="Arial"/>
              </a:rPr>
              <a:t>reference to OIC/SMIIC </a:t>
            </a:r>
            <a:r>
              <a:rPr lang="en-GB" dirty="0">
                <a:latin typeface="Times New Roman"/>
                <a:cs typeface="Arial"/>
              </a:rPr>
              <a:t>standard</a:t>
            </a:r>
            <a:r>
              <a:rPr lang="en-US" dirty="0">
                <a:latin typeface="Times New Roman"/>
                <a:cs typeface="Arial"/>
              </a:rPr>
              <a:t>1/2011 </a:t>
            </a:r>
            <a:r>
              <a:rPr lang="en-GB" dirty="0">
                <a:latin typeface="Times New Roman"/>
                <a:cs typeface="Arial"/>
              </a:rPr>
              <a:t>(  General Guidelines on Halal Food)</a:t>
            </a:r>
            <a:r>
              <a:rPr lang="en-US" dirty="0">
                <a:latin typeface="Times New Roman"/>
                <a:cs typeface="Arial"/>
              </a:rPr>
              <a:t> and Gulf standard regarding slaughtering animals according to Islamic  Rules</a:t>
            </a:r>
            <a:r>
              <a:rPr lang="en-US" dirty="0" smtClean="0">
                <a:latin typeface="Times New Roman"/>
                <a:cs typeface="Arial"/>
              </a:rPr>
              <a:t>.</a:t>
            </a:r>
            <a:endParaRPr lang="en-US" sz="2000" dirty="0">
              <a:latin typeface="Calibri"/>
              <a:ea typeface="Calibri"/>
              <a:cs typeface="Arial"/>
            </a:endParaRPr>
          </a:p>
          <a:p>
            <a:pPr marL="342900" lvl="0" indent="-342900" eaLnBrk="0" fontAlgn="base" hangingPunct="0">
              <a:spcAft>
                <a:spcPts val="0"/>
              </a:spcAft>
              <a:buFont typeface="+mj-lt"/>
              <a:buAutoNum type="arabicPeriod" startAt="2"/>
              <a:tabLst>
                <a:tab pos="457200" algn="l"/>
              </a:tabLst>
            </a:pPr>
            <a:r>
              <a:rPr lang="en-GB" u="sng" dirty="0">
                <a:solidFill>
                  <a:srgbClr val="000000"/>
                </a:solidFill>
                <a:latin typeface="Times New Roman"/>
              </a:rPr>
              <a:t>Implement </a:t>
            </a:r>
            <a:r>
              <a:rPr lang="en-GB" u="sng" dirty="0" smtClean="0">
                <a:solidFill>
                  <a:srgbClr val="000000"/>
                </a:solidFill>
                <a:latin typeface="Times New Roman"/>
              </a:rPr>
              <a:t>of </a:t>
            </a:r>
            <a:r>
              <a:rPr lang="en-GB" u="sng" dirty="0">
                <a:solidFill>
                  <a:srgbClr val="000000"/>
                </a:solidFill>
                <a:latin typeface="Times New Roman"/>
              </a:rPr>
              <a:t>ISO 22000</a:t>
            </a:r>
            <a:r>
              <a:rPr lang="en-US" u="sng" dirty="0">
                <a:solidFill>
                  <a:srgbClr val="000000"/>
                </a:solidFill>
                <a:latin typeface="Times New Roman"/>
              </a:rPr>
              <a:t>(FSMS)</a:t>
            </a:r>
            <a:r>
              <a:rPr lang="en-GB" u="sng" dirty="0">
                <a:solidFill>
                  <a:srgbClr val="000000"/>
                </a:solidFill>
                <a:latin typeface="Times New Roman"/>
              </a:rPr>
              <a:t>.</a:t>
            </a:r>
            <a:endParaRPr lang="en-US" u="sng" dirty="0"/>
          </a:p>
          <a:p>
            <a:pPr marL="342900" lvl="0" indent="-342900" eaLnBrk="0" fontAlgn="base" hangingPunct="0">
              <a:spcAft>
                <a:spcPts val="0"/>
              </a:spcAft>
              <a:buFont typeface="+mj-lt"/>
              <a:buAutoNum type="arabicPeriod" startAt="2"/>
              <a:tabLst>
                <a:tab pos="457200" algn="l"/>
              </a:tabLst>
            </a:pPr>
            <a:r>
              <a:rPr lang="en-GB" dirty="0">
                <a:solidFill>
                  <a:srgbClr val="000000"/>
                </a:solidFill>
                <a:latin typeface="Times New Roman"/>
              </a:rPr>
              <a:t>Comply with  Jordanian product standard(s) and technical regulations related to the food products.</a:t>
            </a:r>
          </a:p>
          <a:p>
            <a:pPr marL="342900" indent="-342900" eaLnBrk="0" fontAlgn="base" hangingPunct="0">
              <a:buFont typeface="+mj-lt"/>
              <a:buAutoNum type="arabicPeriod" startAt="2"/>
              <a:tabLst>
                <a:tab pos="457200" algn="l"/>
              </a:tabLst>
            </a:pPr>
            <a:r>
              <a:rPr lang="en-GB" dirty="0">
                <a:solidFill>
                  <a:srgbClr val="000000"/>
                </a:solidFill>
                <a:latin typeface="Times New Roman"/>
                <a:cs typeface="Arial"/>
              </a:rPr>
              <a:t>Always complies with currently in force legislations related to food issued by any official party. </a:t>
            </a:r>
            <a:endParaRPr lang="en-US" dirty="0"/>
          </a:p>
          <a:p>
            <a:pPr marL="742950" lvl="1" indent="-285750" algn="justLow">
              <a:lnSpc>
                <a:spcPct val="120000"/>
              </a:lnSpc>
              <a:buFont typeface="Symbol"/>
              <a:buChar char=""/>
              <a:tabLst>
                <a:tab pos="274320" algn="r"/>
              </a:tabLst>
            </a:pP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3"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4"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81399" y="5943600"/>
            <a:ext cx="3204011" cy="914400"/>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Jordan Halal Logo Certification</a:t>
            </a:r>
            <a:endParaRPr lang="en-US" sz="3600" dirty="0">
              <a:solidFill>
                <a:srgbClr val="FF0000"/>
              </a:solidFill>
              <a:effectLst/>
            </a:endParaRPr>
          </a:p>
        </p:txBody>
      </p:sp>
    </p:spTree>
    <p:extLst>
      <p:ext uri="{BB962C8B-B14F-4D97-AF65-F5344CB8AC3E}">
        <p14:creationId xmlns:p14="http://schemas.microsoft.com/office/powerpoint/2010/main" val="23181989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lnSpcReduction="10000"/>
          </a:bodyPr>
          <a:lstStyle/>
          <a:p>
            <a:pPr>
              <a:lnSpc>
                <a:spcPct val="115000"/>
              </a:lnSpc>
              <a:spcAft>
                <a:spcPts val="0"/>
              </a:spcAft>
            </a:pPr>
            <a:r>
              <a:rPr lang="en-US" b="1" dirty="0">
                <a:solidFill>
                  <a:srgbClr val="000000"/>
                </a:solidFill>
                <a:latin typeface="Times New Roman"/>
                <a:cs typeface="Arial"/>
              </a:rPr>
              <a:t>Steps for granting the Certificate:</a:t>
            </a:r>
            <a:endParaRPr lang="en-US" sz="2000" dirty="0">
              <a:latin typeface="Calibri"/>
              <a:ea typeface="Calibri"/>
              <a:cs typeface="Arial"/>
            </a:endParaRPr>
          </a:p>
          <a:p>
            <a:pPr marL="342900" lvl="0" indent="-342900" algn="just">
              <a:lnSpc>
                <a:spcPct val="115000"/>
              </a:lnSpc>
              <a:spcAft>
                <a:spcPts val="0"/>
              </a:spcAft>
              <a:buFont typeface="+mj-lt"/>
              <a:buAutoNum type="arabicPeriod"/>
            </a:pPr>
            <a:r>
              <a:rPr lang="en-GB" dirty="0">
                <a:solidFill>
                  <a:srgbClr val="000000"/>
                </a:solidFill>
                <a:latin typeface="Times New Roman"/>
                <a:cs typeface="Arial"/>
              </a:rPr>
              <a:t>ORG fill an </a:t>
            </a:r>
            <a:r>
              <a:rPr lang="en-GB" b="1" dirty="0">
                <a:solidFill>
                  <a:srgbClr val="000000"/>
                </a:solidFill>
                <a:latin typeface="Times New Roman"/>
                <a:cs typeface="Arial"/>
              </a:rPr>
              <a:t>application</a:t>
            </a:r>
            <a:r>
              <a:rPr lang="en-GB" dirty="0">
                <a:solidFill>
                  <a:srgbClr val="000000"/>
                </a:solidFill>
                <a:latin typeface="Times New Roman"/>
                <a:cs typeface="Arial"/>
              </a:rPr>
              <a:t> and submits it to CT with all required information including:</a:t>
            </a:r>
            <a:endParaRPr lang="en-US" dirty="0">
              <a:latin typeface="Calibri"/>
              <a:ea typeface="Calibri"/>
              <a:cs typeface="Arial"/>
            </a:endParaRPr>
          </a:p>
          <a:p>
            <a:pPr marL="891540" lvl="2" indent="-342900" algn="just">
              <a:lnSpc>
                <a:spcPct val="115000"/>
              </a:lnSpc>
              <a:buClr>
                <a:srgbClr val="00B050"/>
              </a:buClr>
              <a:buFont typeface="Symbol"/>
              <a:buChar char=""/>
            </a:pPr>
            <a:r>
              <a:rPr lang="en-GB" sz="2400" dirty="0">
                <a:solidFill>
                  <a:srgbClr val="000000"/>
                </a:solidFill>
                <a:latin typeface="Times New Roman"/>
                <a:cs typeface="Arial"/>
              </a:rPr>
              <a:t>General information of ORG</a:t>
            </a:r>
            <a:r>
              <a:rPr lang="en-GB" sz="2400" dirty="0" smtClean="0">
                <a:solidFill>
                  <a:srgbClr val="000000"/>
                </a:solidFill>
                <a:latin typeface="Times New Roman"/>
                <a:cs typeface="Arial"/>
              </a:rPr>
              <a:t>.</a:t>
            </a:r>
          </a:p>
          <a:p>
            <a:pPr marL="891540" lvl="2" indent="-342900" algn="just">
              <a:lnSpc>
                <a:spcPct val="115000"/>
              </a:lnSpc>
              <a:buClr>
                <a:srgbClr val="00B050"/>
              </a:buClr>
              <a:buFont typeface="Symbol"/>
              <a:buChar char=""/>
            </a:pPr>
            <a:r>
              <a:rPr lang="en-GB" sz="2400" dirty="0">
                <a:solidFill>
                  <a:srgbClr val="000000"/>
                </a:solidFill>
                <a:latin typeface="Times New Roman"/>
                <a:ea typeface="Calibri"/>
                <a:cs typeface="Arial"/>
              </a:rPr>
              <a:t> </a:t>
            </a:r>
            <a:r>
              <a:rPr lang="en-GB" sz="2400" dirty="0" smtClean="0">
                <a:solidFill>
                  <a:srgbClr val="000000"/>
                </a:solidFill>
                <a:latin typeface="Times New Roman"/>
                <a:cs typeface="Arial"/>
              </a:rPr>
              <a:t>Description </a:t>
            </a:r>
            <a:r>
              <a:rPr lang="en-GB" sz="2400" dirty="0">
                <a:solidFill>
                  <a:srgbClr val="000000"/>
                </a:solidFill>
                <a:latin typeface="Times New Roman"/>
                <a:cs typeface="Arial"/>
              </a:rPr>
              <a:t>of raw &amp; intermediate  materials using in production for each </a:t>
            </a:r>
            <a:r>
              <a:rPr lang="en-GB" sz="2400" dirty="0" smtClean="0">
                <a:solidFill>
                  <a:srgbClr val="000000"/>
                </a:solidFill>
                <a:latin typeface="Times New Roman"/>
                <a:cs typeface="Arial"/>
              </a:rPr>
              <a:t>product.</a:t>
            </a:r>
          </a:p>
          <a:p>
            <a:pPr marL="891540" lvl="2" indent="-342900" algn="just">
              <a:lnSpc>
                <a:spcPct val="115000"/>
              </a:lnSpc>
              <a:buClr>
                <a:srgbClr val="00B050"/>
              </a:buClr>
              <a:buFont typeface="Symbol"/>
              <a:buChar char=""/>
            </a:pPr>
            <a:r>
              <a:rPr lang="en-GB" sz="2400" dirty="0">
                <a:latin typeface="Times New Roman"/>
                <a:ea typeface="Calibri"/>
                <a:cs typeface="Arial"/>
              </a:rPr>
              <a:t> </a:t>
            </a:r>
            <a:r>
              <a:rPr lang="en-GB" sz="2400" dirty="0" smtClean="0">
                <a:latin typeface="Times New Roman"/>
                <a:cs typeface="Arial"/>
              </a:rPr>
              <a:t>Provide </a:t>
            </a:r>
            <a:r>
              <a:rPr lang="en-GB" sz="2400" dirty="0">
                <a:latin typeface="Times New Roman"/>
                <a:cs typeface="Arial"/>
              </a:rPr>
              <a:t>a proof that the </a:t>
            </a:r>
            <a:r>
              <a:rPr lang="en-GB" sz="2400" b="1" u="sng" dirty="0">
                <a:latin typeface="Times New Roman"/>
                <a:cs typeface="Arial"/>
              </a:rPr>
              <a:t>detergents and maintenance materials</a:t>
            </a:r>
            <a:r>
              <a:rPr lang="en-GB" sz="2400" dirty="0">
                <a:latin typeface="Times New Roman"/>
                <a:cs typeface="Arial"/>
              </a:rPr>
              <a:t> which come into contact with product and </a:t>
            </a:r>
            <a:r>
              <a:rPr lang="en-GB" sz="2400" b="1" u="sng" dirty="0">
                <a:latin typeface="Times New Roman"/>
                <a:cs typeface="Arial"/>
              </a:rPr>
              <a:t>Wrapped &amp; packaging materials</a:t>
            </a:r>
            <a:r>
              <a:rPr lang="en-GB" sz="2400" dirty="0">
                <a:latin typeface="Times New Roman"/>
                <a:cs typeface="Arial"/>
              </a:rPr>
              <a:t> are food grade/consist of Halal materials according to Islamic </a:t>
            </a:r>
            <a:r>
              <a:rPr lang="en-GB" sz="2400" dirty="0" err="1">
                <a:latin typeface="Times New Roman"/>
                <a:cs typeface="Arial"/>
              </a:rPr>
              <a:t>Shariah</a:t>
            </a:r>
            <a:r>
              <a:rPr lang="en-GB" sz="2400" dirty="0">
                <a:latin typeface="Times New Roman"/>
                <a:cs typeface="Arial"/>
              </a:rPr>
              <a:t> Rules.</a:t>
            </a:r>
            <a:endParaRPr lang="en-US" sz="2400" dirty="0">
              <a:latin typeface="Calibri"/>
              <a:ea typeface="Calibri"/>
              <a:cs typeface="Arial"/>
            </a:endParaRPr>
          </a:p>
          <a:p>
            <a:pPr marL="742950" lvl="1" indent="-285750" algn="justLow">
              <a:lnSpc>
                <a:spcPct val="120000"/>
              </a:lnSpc>
              <a:buFont typeface="Symbol"/>
              <a:buChar char=""/>
              <a:tabLst>
                <a:tab pos="274320" algn="r"/>
              </a:tabLst>
            </a:pP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Jordan Halal Logo Certification</a:t>
            </a:r>
            <a:endParaRPr lang="en-US" sz="3600" dirty="0">
              <a:solidFill>
                <a:srgbClr val="FF0000"/>
              </a:solidFill>
              <a:effectLst/>
            </a:endParaRPr>
          </a:p>
        </p:txBody>
      </p:sp>
    </p:spTree>
    <p:extLst>
      <p:ext uri="{BB962C8B-B14F-4D97-AF65-F5344CB8AC3E}">
        <p14:creationId xmlns:p14="http://schemas.microsoft.com/office/powerpoint/2010/main" val="2561131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a:bodyPr>
          <a:lstStyle/>
          <a:p>
            <a:pPr marL="457200" lvl="0" indent="-457200" algn="just">
              <a:lnSpc>
                <a:spcPct val="115000"/>
              </a:lnSpc>
              <a:spcAft>
                <a:spcPts val="0"/>
              </a:spcAft>
              <a:buFont typeface="+mj-lt"/>
              <a:buAutoNum type="arabicPeriod" startAt="2"/>
            </a:pPr>
            <a:r>
              <a:rPr lang="en-GB" dirty="0" smtClean="0">
                <a:solidFill>
                  <a:srgbClr val="000000"/>
                </a:solidFill>
                <a:latin typeface="Times New Roman"/>
                <a:cs typeface="Arial"/>
              </a:rPr>
              <a:t>CT </a:t>
            </a:r>
            <a:r>
              <a:rPr lang="en-GB" dirty="0">
                <a:solidFill>
                  <a:srgbClr val="000000"/>
                </a:solidFill>
                <a:latin typeface="Times New Roman"/>
                <a:cs typeface="Arial"/>
              </a:rPr>
              <a:t>reviews the filled application and </a:t>
            </a:r>
            <a:r>
              <a:rPr lang="en-GB" b="1" dirty="0">
                <a:solidFill>
                  <a:srgbClr val="000000"/>
                </a:solidFill>
                <a:latin typeface="Times New Roman"/>
                <a:cs typeface="Arial"/>
              </a:rPr>
              <a:t>evaluates</a:t>
            </a:r>
            <a:r>
              <a:rPr lang="en-GB" dirty="0">
                <a:solidFill>
                  <a:srgbClr val="000000"/>
                </a:solidFill>
                <a:latin typeface="Times New Roman"/>
                <a:cs typeface="Arial"/>
              </a:rPr>
              <a:t> it. </a:t>
            </a:r>
            <a:endParaRPr lang="en-GB" dirty="0" smtClean="0">
              <a:solidFill>
                <a:srgbClr val="000000"/>
              </a:solidFill>
              <a:latin typeface="Times New Roman"/>
              <a:cs typeface="Arial"/>
            </a:endParaRPr>
          </a:p>
          <a:p>
            <a:pPr marL="457200" lvl="0" indent="-457200" algn="just">
              <a:lnSpc>
                <a:spcPct val="115000"/>
              </a:lnSpc>
              <a:spcAft>
                <a:spcPts val="0"/>
              </a:spcAft>
              <a:buFont typeface="+mj-lt"/>
              <a:buAutoNum type="arabicPeriod" startAt="2"/>
            </a:pPr>
            <a:r>
              <a:rPr lang="en-GB" dirty="0">
                <a:solidFill>
                  <a:srgbClr val="000000"/>
                </a:solidFill>
                <a:latin typeface="Times New Roman"/>
                <a:cs typeface="Arial"/>
              </a:rPr>
              <a:t> </a:t>
            </a:r>
            <a:r>
              <a:rPr lang="en-GB" dirty="0" smtClean="0">
                <a:solidFill>
                  <a:srgbClr val="000000"/>
                </a:solidFill>
                <a:latin typeface="Times New Roman"/>
                <a:cs typeface="Arial"/>
              </a:rPr>
              <a:t>Upon </a:t>
            </a:r>
            <a:r>
              <a:rPr lang="en-GB" dirty="0">
                <a:solidFill>
                  <a:srgbClr val="000000"/>
                </a:solidFill>
                <a:latin typeface="Times New Roman"/>
                <a:cs typeface="Arial"/>
              </a:rPr>
              <a:t>accepting the application CT ask ORG to submit the necessary documents then  review them upon receiving</a:t>
            </a:r>
            <a:r>
              <a:rPr lang="en-GB" dirty="0" smtClean="0">
                <a:solidFill>
                  <a:srgbClr val="000000"/>
                </a:solidFill>
                <a:latin typeface="Times New Roman"/>
                <a:cs typeface="Arial"/>
              </a:rPr>
              <a:t>.</a:t>
            </a:r>
          </a:p>
          <a:p>
            <a:pPr marL="891540" lvl="3" indent="-342900" algn="just">
              <a:lnSpc>
                <a:spcPct val="115000"/>
              </a:lnSpc>
              <a:buFont typeface="Wingdings" pitchFamily="2" charset="2"/>
              <a:buChar char="§"/>
            </a:pPr>
            <a:r>
              <a:rPr lang="en-GB" sz="2400" dirty="0">
                <a:solidFill>
                  <a:srgbClr val="000000"/>
                </a:solidFill>
                <a:latin typeface="Times New Roman"/>
                <a:cs typeface="Arial"/>
              </a:rPr>
              <a:t>the necessary documents consist of: formal registration,</a:t>
            </a:r>
            <a:r>
              <a:rPr lang="en-GB" sz="2400" dirty="0">
                <a:latin typeface="Calibri"/>
                <a:ea typeface="Calibri"/>
                <a:cs typeface="Arabic Transparent"/>
              </a:rPr>
              <a:t> </a:t>
            </a:r>
            <a:r>
              <a:rPr lang="en-GB" sz="2400" dirty="0">
                <a:solidFill>
                  <a:srgbClr val="000000"/>
                </a:solidFill>
                <a:latin typeface="Times New Roman"/>
                <a:cs typeface="Arial"/>
              </a:rPr>
              <a:t>structure, certificates, qualification of employees,  for the</a:t>
            </a:r>
            <a:r>
              <a:rPr lang="en-GB" sz="2400" dirty="0">
                <a:latin typeface="Calibri"/>
                <a:ea typeface="Calibri"/>
                <a:cs typeface="Arabic Transparent"/>
              </a:rPr>
              <a:t> </a:t>
            </a:r>
            <a:r>
              <a:rPr lang="en-GB" sz="2400" dirty="0">
                <a:solidFill>
                  <a:srgbClr val="000000"/>
                </a:solidFill>
                <a:latin typeface="Times New Roman"/>
                <a:cs typeface="Arial"/>
              </a:rPr>
              <a:t>ORG</a:t>
            </a:r>
            <a:r>
              <a:rPr lang="en-GB" sz="2400" dirty="0" smtClean="0">
                <a:solidFill>
                  <a:srgbClr val="000000"/>
                </a:solidFill>
                <a:latin typeface="Times New Roman"/>
                <a:cs typeface="Arial"/>
              </a:rPr>
              <a:t>.</a:t>
            </a:r>
            <a:endParaRPr lang="en-GB" dirty="0" smtClean="0">
              <a:solidFill>
                <a:srgbClr val="000000"/>
              </a:solidFill>
              <a:latin typeface="Times New Roman"/>
              <a:ea typeface="Calibri"/>
              <a:cs typeface="Arial"/>
            </a:endParaRPr>
          </a:p>
          <a:p>
            <a:pPr marL="457200" indent="-457200" algn="just">
              <a:lnSpc>
                <a:spcPct val="115000"/>
              </a:lnSpc>
              <a:buFont typeface="+mj-lt"/>
              <a:buAutoNum type="arabicPeriod" startAt="2"/>
            </a:pPr>
            <a:r>
              <a:rPr lang="en-GB" dirty="0" smtClean="0">
                <a:solidFill>
                  <a:srgbClr val="000000"/>
                </a:solidFill>
                <a:latin typeface="Times New Roman"/>
                <a:ea typeface="Calibri"/>
                <a:cs typeface="Arial"/>
              </a:rPr>
              <a:t> </a:t>
            </a:r>
            <a:r>
              <a:rPr lang="en-GB" dirty="0">
                <a:solidFill>
                  <a:srgbClr val="000000"/>
                </a:solidFill>
                <a:latin typeface="Times New Roman"/>
                <a:cs typeface="Arial"/>
              </a:rPr>
              <a:t>A pre-audit visit to the ORG shall be performed then  CT take the decision on the application and informing ORG.</a:t>
            </a:r>
            <a:endParaRPr lang="en-US" dirty="0">
              <a:latin typeface="Calibri"/>
              <a:ea typeface="Calibri"/>
              <a:cs typeface="Arial"/>
            </a:endParaRPr>
          </a:p>
          <a:p>
            <a:pPr marL="457200" lvl="0" indent="-457200" algn="just">
              <a:lnSpc>
                <a:spcPct val="115000"/>
              </a:lnSpc>
              <a:spcAft>
                <a:spcPts val="0"/>
              </a:spcAft>
              <a:buFont typeface="+mj-lt"/>
              <a:buAutoNum type="arabicPeriod" startAt="2"/>
            </a:pPr>
            <a:endParaRPr lang="en-US" sz="2000" dirty="0">
              <a:latin typeface="Calibri"/>
              <a:ea typeface="Calibri"/>
              <a:cs typeface="Arial"/>
            </a:endParaRPr>
          </a:p>
          <a:p>
            <a:pPr marL="274320" lvl="1" indent="0" algn="just">
              <a:lnSpc>
                <a:spcPct val="115000"/>
              </a:lnSpc>
              <a:buClr>
                <a:srgbClr val="00B050"/>
              </a:buClr>
              <a:buNone/>
            </a:pPr>
            <a:endParaRPr lang="en-GB" dirty="0" smtClean="0">
              <a:solidFill>
                <a:srgbClr val="000000"/>
              </a:solidFill>
              <a:latin typeface="Times New Roman"/>
              <a:cs typeface="Arial"/>
            </a:endParaRPr>
          </a:p>
          <a:p>
            <a:pPr marL="274320" lvl="1" indent="0" algn="just">
              <a:lnSpc>
                <a:spcPct val="115000"/>
              </a:lnSpc>
              <a:buClr>
                <a:srgbClr val="00B050"/>
              </a:buClr>
              <a:buNone/>
            </a:pPr>
            <a:endParaRPr lang="en-US" sz="1600" dirty="0">
              <a:latin typeface="Calibri"/>
              <a:ea typeface="Calibri"/>
              <a:cs typeface="Arial"/>
            </a:endParaRPr>
          </a:p>
          <a:p>
            <a:pPr marL="742950" lvl="1" indent="-285750" algn="justLow">
              <a:lnSpc>
                <a:spcPct val="120000"/>
              </a:lnSpc>
              <a:buFont typeface="Symbol"/>
              <a:buChar char=""/>
              <a:tabLst>
                <a:tab pos="274320" algn="r"/>
              </a:tabLst>
            </a:pP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Jordan Halal Logo Certification</a:t>
            </a:r>
            <a:endParaRPr lang="en-US" sz="3600" dirty="0">
              <a:solidFill>
                <a:srgbClr val="FF0000"/>
              </a:solidFill>
              <a:effectLst/>
            </a:endParaRPr>
          </a:p>
        </p:txBody>
      </p:sp>
    </p:spTree>
    <p:extLst>
      <p:ext uri="{BB962C8B-B14F-4D97-AF65-F5344CB8AC3E}">
        <p14:creationId xmlns:p14="http://schemas.microsoft.com/office/powerpoint/2010/main" val="2561131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a:bodyPr>
          <a:lstStyle/>
          <a:p>
            <a:pPr marL="457200" lvl="0" indent="-457200" algn="just">
              <a:lnSpc>
                <a:spcPct val="115000"/>
              </a:lnSpc>
              <a:buFont typeface="+mj-lt"/>
              <a:buAutoNum type="arabicPeriod" startAt="5"/>
            </a:pPr>
            <a:r>
              <a:rPr lang="en-GB" dirty="0" smtClean="0">
                <a:latin typeface="Times New Roman"/>
                <a:cs typeface="Arial"/>
              </a:rPr>
              <a:t>Approving the application then Signing </a:t>
            </a:r>
            <a:r>
              <a:rPr lang="en-GB" dirty="0">
                <a:latin typeface="Times New Roman"/>
                <a:cs typeface="Arial"/>
              </a:rPr>
              <a:t>the Contract</a:t>
            </a:r>
            <a:r>
              <a:rPr lang="en-GB" dirty="0" smtClean="0">
                <a:latin typeface="Times New Roman"/>
                <a:cs typeface="Arial"/>
              </a:rPr>
              <a:t>.</a:t>
            </a:r>
          </a:p>
          <a:p>
            <a:pPr marL="457200" lvl="0" indent="-457200" algn="just">
              <a:lnSpc>
                <a:spcPct val="115000"/>
              </a:lnSpc>
              <a:buFont typeface="+mj-lt"/>
              <a:buAutoNum type="arabicPeriod" startAt="5"/>
            </a:pPr>
            <a:r>
              <a:rPr lang="en-GB" dirty="0">
                <a:latin typeface="Times New Roman"/>
                <a:ea typeface="Calibri"/>
                <a:cs typeface="Arial"/>
              </a:rPr>
              <a:t> </a:t>
            </a:r>
            <a:r>
              <a:rPr lang="en-GB" dirty="0" smtClean="0">
                <a:latin typeface="Times New Roman"/>
                <a:cs typeface="Arial"/>
              </a:rPr>
              <a:t>on-site </a:t>
            </a:r>
            <a:r>
              <a:rPr lang="en-GB" dirty="0">
                <a:latin typeface="Times New Roman"/>
                <a:cs typeface="Arial"/>
              </a:rPr>
              <a:t>Audit </a:t>
            </a:r>
            <a:r>
              <a:rPr lang="en-GB" dirty="0" smtClean="0">
                <a:latin typeface="Times New Roman"/>
                <a:cs typeface="Arial"/>
              </a:rPr>
              <a:t>by Audit Team including Mufti.</a:t>
            </a:r>
          </a:p>
          <a:p>
            <a:pPr marL="457200" lvl="0" indent="-457200" algn="just">
              <a:lnSpc>
                <a:spcPct val="115000"/>
              </a:lnSpc>
              <a:buFont typeface="+mj-lt"/>
              <a:buAutoNum type="arabicPeriod" startAt="5"/>
            </a:pPr>
            <a:r>
              <a:rPr lang="en-GB" dirty="0">
                <a:latin typeface="Times New Roman"/>
                <a:ea typeface="Calibri"/>
                <a:cs typeface="Arial"/>
              </a:rPr>
              <a:t> </a:t>
            </a:r>
            <a:r>
              <a:rPr lang="en-GB" dirty="0" smtClean="0">
                <a:latin typeface="Times New Roman"/>
              </a:rPr>
              <a:t>A samples of products are </a:t>
            </a:r>
            <a:r>
              <a:rPr lang="en-GB" dirty="0">
                <a:latin typeface="Times New Roman"/>
              </a:rPr>
              <a:t>taken during on-site audit visit for Lab. testing in an approved </a:t>
            </a:r>
            <a:r>
              <a:rPr lang="en-GB" dirty="0" smtClean="0">
                <a:latin typeface="Times New Roman"/>
              </a:rPr>
              <a:t>laboratories.</a:t>
            </a:r>
          </a:p>
          <a:p>
            <a:pPr marL="457200" lvl="0" indent="-457200" algn="just">
              <a:lnSpc>
                <a:spcPct val="115000"/>
              </a:lnSpc>
              <a:buFont typeface="+mj-lt"/>
              <a:buAutoNum type="arabicPeriod" startAt="5"/>
            </a:pPr>
            <a:r>
              <a:rPr lang="en-GB" dirty="0">
                <a:latin typeface="Times New Roman"/>
              </a:rPr>
              <a:t> </a:t>
            </a:r>
            <a:r>
              <a:rPr lang="en-GB" dirty="0" smtClean="0">
                <a:latin typeface="Times New Roman"/>
              </a:rPr>
              <a:t>collect </a:t>
            </a:r>
            <a:r>
              <a:rPr lang="en-GB" dirty="0">
                <a:latin typeface="Times New Roman"/>
              </a:rPr>
              <a:t>the Audit Team reports, </a:t>
            </a:r>
            <a:r>
              <a:rPr lang="en-GB" dirty="0" smtClean="0">
                <a:latin typeface="Times New Roman"/>
              </a:rPr>
              <a:t>samples </a:t>
            </a:r>
            <a:r>
              <a:rPr lang="en-GB" dirty="0">
                <a:latin typeface="Times New Roman"/>
              </a:rPr>
              <a:t>testing </a:t>
            </a:r>
            <a:r>
              <a:rPr lang="en-GB" dirty="0" smtClean="0">
                <a:latin typeface="Times New Roman"/>
              </a:rPr>
              <a:t>reports </a:t>
            </a:r>
            <a:r>
              <a:rPr lang="en-GB" dirty="0">
                <a:latin typeface="Times New Roman"/>
              </a:rPr>
              <a:t>and all related documents </a:t>
            </a:r>
            <a:r>
              <a:rPr lang="en-GB" dirty="0" smtClean="0">
                <a:latin typeface="Times New Roman"/>
              </a:rPr>
              <a:t>to be sent to </a:t>
            </a:r>
            <a:r>
              <a:rPr lang="en-US" u="sng" dirty="0" smtClean="0">
                <a:latin typeface="Times New Roman"/>
                <a:ea typeface="Times New Roman"/>
              </a:rPr>
              <a:t>Certification </a:t>
            </a:r>
            <a:r>
              <a:rPr lang="en-US" u="sng" dirty="0">
                <a:latin typeface="Times New Roman"/>
                <a:ea typeface="Times New Roman"/>
              </a:rPr>
              <a:t>Committee</a:t>
            </a:r>
            <a:r>
              <a:rPr lang="en-US" dirty="0">
                <a:latin typeface="Times New Roman"/>
                <a:ea typeface="Times New Roman"/>
              </a:rPr>
              <a:t> </a:t>
            </a:r>
            <a:r>
              <a:rPr lang="en-US" dirty="0" smtClean="0">
                <a:latin typeface="Times New Roman"/>
                <a:ea typeface="Times New Roman"/>
              </a:rPr>
              <a:t>to </a:t>
            </a:r>
            <a:r>
              <a:rPr lang="en-US" dirty="0">
                <a:latin typeface="Times New Roman"/>
                <a:ea typeface="Times New Roman"/>
              </a:rPr>
              <a:t>study and take a review and </a:t>
            </a:r>
            <a:r>
              <a:rPr lang="en-US" dirty="0" smtClean="0">
                <a:latin typeface="Times New Roman"/>
                <a:ea typeface="Times New Roman"/>
              </a:rPr>
              <a:t>decision.</a:t>
            </a:r>
          </a:p>
          <a:p>
            <a:pPr marL="457200" lvl="0" indent="-457200" algn="just">
              <a:lnSpc>
                <a:spcPct val="115000"/>
              </a:lnSpc>
              <a:buFont typeface="+mj-lt"/>
              <a:buAutoNum type="arabicPeriod" startAt="5"/>
            </a:pPr>
            <a:r>
              <a:rPr lang="en-US" dirty="0">
                <a:latin typeface="Times New Roman"/>
              </a:rPr>
              <a:t> </a:t>
            </a:r>
            <a:r>
              <a:rPr lang="en-US" dirty="0" smtClean="0">
                <a:latin typeface="Times New Roman"/>
                <a:ea typeface="Times New Roman"/>
              </a:rPr>
              <a:t>certification </a:t>
            </a:r>
            <a:r>
              <a:rPr lang="en-US" dirty="0">
                <a:latin typeface="Times New Roman"/>
                <a:ea typeface="Times New Roman"/>
              </a:rPr>
              <a:t>committee shall consist </a:t>
            </a:r>
            <a:r>
              <a:rPr lang="en-US" dirty="0" err="1">
                <a:latin typeface="Times New Roman"/>
                <a:ea typeface="Times New Roman"/>
              </a:rPr>
              <a:t>min.of</a:t>
            </a:r>
            <a:r>
              <a:rPr lang="en-US" dirty="0">
                <a:latin typeface="Times New Roman"/>
                <a:ea typeface="Times New Roman"/>
              </a:rPr>
              <a:t> (</a:t>
            </a:r>
            <a:r>
              <a:rPr lang="en-US" dirty="0" smtClean="0">
                <a:latin typeface="Times New Roman"/>
                <a:ea typeface="Times New Roman"/>
              </a:rPr>
              <a:t>3)members including </a:t>
            </a:r>
            <a:r>
              <a:rPr lang="en-US" dirty="0">
                <a:latin typeface="Times New Roman"/>
                <a:ea typeface="Times New Roman"/>
              </a:rPr>
              <a:t>mufti</a:t>
            </a:r>
            <a:r>
              <a:rPr lang="en-US" dirty="0"/>
              <a:t>.</a:t>
            </a:r>
          </a:p>
          <a:p>
            <a:pPr marL="742950" lvl="1" indent="-285750" algn="justLow">
              <a:lnSpc>
                <a:spcPct val="120000"/>
              </a:lnSpc>
              <a:buFont typeface="Symbol"/>
              <a:buChar char=""/>
              <a:tabLst>
                <a:tab pos="274320" algn="r"/>
              </a:tabLst>
            </a:pP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Jordan Halal Logo Certification</a:t>
            </a:r>
            <a:endParaRPr lang="en-US" sz="3600" dirty="0">
              <a:solidFill>
                <a:srgbClr val="FF0000"/>
              </a:solidFill>
              <a:effectLst/>
            </a:endParaRPr>
          </a:p>
        </p:txBody>
      </p:sp>
    </p:spTree>
    <p:extLst>
      <p:ext uri="{BB962C8B-B14F-4D97-AF65-F5344CB8AC3E}">
        <p14:creationId xmlns:p14="http://schemas.microsoft.com/office/powerpoint/2010/main" val="2561131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a:bodyPr>
          <a:lstStyle/>
          <a:p>
            <a:pPr marL="457200" lvl="1" indent="0" algn="ctr">
              <a:lnSpc>
                <a:spcPct val="120000"/>
              </a:lnSpc>
              <a:buNone/>
              <a:tabLst>
                <a:tab pos="274320" algn="r"/>
              </a:tabLst>
            </a:pPr>
            <a:endParaRPr lang="en-US" dirty="0">
              <a:latin typeface="Times New Roman"/>
              <a:ea typeface="Times New Roman"/>
              <a:cs typeface="Traditional Arabic"/>
            </a:endParaRPr>
          </a:p>
          <a:p>
            <a:pPr marL="457200" lvl="1" indent="0" algn="ctr">
              <a:lnSpc>
                <a:spcPct val="120000"/>
              </a:lnSpc>
              <a:buNone/>
              <a:tabLst>
                <a:tab pos="274320" algn="r"/>
              </a:tabLst>
            </a:pPr>
            <a:r>
              <a:rPr lang="en-US" sz="4000" b="1" dirty="0" smtClean="0">
                <a:solidFill>
                  <a:srgbClr val="FF0000"/>
                </a:solidFill>
                <a:latin typeface="Times New Roman"/>
                <a:ea typeface="Times New Roman"/>
                <a:cs typeface="Traditional Arabic"/>
              </a:rPr>
              <a:t>THANK YOU </a:t>
            </a:r>
          </a:p>
          <a:p>
            <a:pPr marL="457200" lvl="1" indent="0" algn="ctr">
              <a:lnSpc>
                <a:spcPct val="120000"/>
              </a:lnSpc>
              <a:buNone/>
              <a:tabLst>
                <a:tab pos="274320" algn="r"/>
              </a:tabLst>
            </a:pPr>
            <a:endParaRPr lang="en-US" dirty="0">
              <a:latin typeface="Times New Roman"/>
              <a:ea typeface="Times New Roman"/>
              <a:cs typeface="Traditional Arabic"/>
            </a:endParaRPr>
          </a:p>
          <a:p>
            <a:pPr marL="457200" lvl="1" indent="0" algn="ctr">
              <a:lnSpc>
                <a:spcPct val="120000"/>
              </a:lnSpc>
              <a:buNone/>
              <a:tabLst>
                <a:tab pos="274320" algn="r"/>
              </a:tabLst>
            </a:pPr>
            <a:endParaRPr lang="en-US" dirty="0" smtClean="0">
              <a:latin typeface="Times New Roman"/>
              <a:ea typeface="Times New Roman"/>
              <a:cs typeface="Traditional Arabic"/>
            </a:endParaRPr>
          </a:p>
          <a:p>
            <a:pPr marL="457200" lvl="1" indent="0" algn="ctr">
              <a:lnSpc>
                <a:spcPct val="120000"/>
              </a:lnSpc>
              <a:buNone/>
              <a:tabLst>
                <a:tab pos="274320" algn="r"/>
              </a:tabLst>
            </a:pPr>
            <a:r>
              <a:rPr lang="en-US" dirty="0" smtClean="0">
                <a:latin typeface="Times New Roman"/>
                <a:ea typeface="Times New Roman"/>
                <a:cs typeface="Traditional Arabic"/>
              </a:rPr>
              <a:t>CONTACT US </a:t>
            </a:r>
          </a:p>
          <a:p>
            <a:pPr marL="457200" lvl="1" indent="0" algn="ctr">
              <a:lnSpc>
                <a:spcPct val="120000"/>
              </a:lnSpc>
              <a:buNone/>
              <a:tabLst>
                <a:tab pos="274320" algn="r"/>
              </a:tabLst>
            </a:pPr>
            <a:r>
              <a:rPr lang="en-US" dirty="0" smtClean="0">
                <a:latin typeface="Times New Roman"/>
                <a:ea typeface="Times New Roman"/>
                <a:cs typeface="Traditional Arabic"/>
              </a:rPr>
              <a:t>Khaled </a:t>
            </a:r>
            <a:r>
              <a:rPr lang="en-US" dirty="0" err="1" smtClean="0">
                <a:latin typeface="Times New Roman"/>
                <a:ea typeface="Times New Roman"/>
                <a:cs typeface="Traditional Arabic"/>
              </a:rPr>
              <a:t>khraisat</a:t>
            </a:r>
            <a:r>
              <a:rPr lang="en-US" dirty="0" smtClean="0">
                <a:latin typeface="Times New Roman"/>
                <a:ea typeface="Times New Roman"/>
                <a:cs typeface="Traditional Arabic"/>
              </a:rPr>
              <a:t> </a:t>
            </a:r>
          </a:p>
          <a:p>
            <a:pPr marL="457200" lvl="1" indent="0" algn="ctr">
              <a:lnSpc>
                <a:spcPct val="120000"/>
              </a:lnSpc>
              <a:buNone/>
              <a:tabLst>
                <a:tab pos="274320" algn="r"/>
              </a:tabLst>
            </a:pPr>
            <a:r>
              <a:rPr lang="en-US" dirty="0" err="1" smtClean="0">
                <a:latin typeface="Times New Roman"/>
                <a:ea typeface="Times New Roman"/>
                <a:cs typeface="Traditional Arabic"/>
                <a:hlinkClick r:id="rId2"/>
              </a:rPr>
              <a:t>kkhraisat@monojo.com.joo</a:t>
            </a:r>
            <a:r>
              <a:rPr lang="en-US" dirty="0" smtClean="0">
                <a:latin typeface="Times New Roman"/>
                <a:ea typeface="Times New Roman"/>
                <a:cs typeface="Traditional Arabic"/>
              </a:rPr>
              <a:t> </a:t>
            </a: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3"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4"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5">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Tree>
    <p:extLst>
      <p:ext uri="{BB962C8B-B14F-4D97-AF65-F5344CB8AC3E}">
        <p14:creationId xmlns:p14="http://schemas.microsoft.com/office/powerpoint/2010/main" val="4045616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47800"/>
            <a:ext cx="8400288" cy="4800600"/>
          </a:xfrm>
        </p:spPr>
        <p:txBody>
          <a:bodyPr/>
          <a:lstStyle/>
          <a:p>
            <a:r>
              <a:rPr lang="en-US" dirty="0"/>
              <a:t>A comprehensive definition for Halal food which is fit for human consumption , should be nutrition , and should be allowed according to the “</a:t>
            </a:r>
            <a:r>
              <a:rPr lang="en-US" dirty="0" err="1"/>
              <a:t>Sharia`a</a:t>
            </a:r>
            <a:r>
              <a:rPr lang="en-US" dirty="0"/>
              <a:t>” (Islamic) law, any item/service that is to be consumed by Muslims has to comply with its precepts.</a:t>
            </a:r>
          </a:p>
          <a:p>
            <a:endParaRPr lang="en-US" dirty="0"/>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811899" y="152400"/>
            <a:ext cx="7498080" cy="1143000"/>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smtClean="0">
                <a:solidFill>
                  <a:srgbClr val="FF0000"/>
                </a:solidFill>
                <a:effectLst/>
              </a:rPr>
              <a:t>         Halal Food Definition.</a:t>
            </a:r>
            <a:endParaRPr lang="en-US" sz="4000" b="1" dirty="0">
              <a:solidFill>
                <a:srgbClr val="FF0000"/>
              </a:solidFill>
              <a:effectLst/>
            </a:endParaRPr>
          </a:p>
        </p:txBody>
      </p:sp>
    </p:spTree>
    <p:extLst>
      <p:ext uri="{BB962C8B-B14F-4D97-AF65-F5344CB8AC3E}">
        <p14:creationId xmlns:p14="http://schemas.microsoft.com/office/powerpoint/2010/main" val="2865413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251192" cy="842490"/>
          </a:xfrm>
        </p:spPr>
        <p:txBody>
          <a:bodyPr/>
          <a:lstStyle/>
          <a:p>
            <a:endParaRPr lang="en-US" dirty="0"/>
          </a:p>
        </p:txBody>
      </p:sp>
      <p:sp>
        <p:nvSpPr>
          <p:cNvPr id="3" name="Content Placeholder 2"/>
          <p:cNvSpPr>
            <a:spLocks noGrp="1"/>
          </p:cNvSpPr>
          <p:nvPr>
            <p:ph idx="1"/>
          </p:nvPr>
        </p:nvSpPr>
        <p:spPr>
          <a:xfrm>
            <a:off x="1135662" y="1235264"/>
            <a:ext cx="7866888" cy="4800600"/>
          </a:xfrm>
        </p:spPr>
        <p:txBody>
          <a:bodyPr>
            <a:normAutofit/>
          </a:bodyPr>
          <a:lstStyle/>
          <a:p>
            <a:endParaRPr lang="en-US" dirty="0" smtClean="0"/>
          </a:p>
          <a:p>
            <a:r>
              <a:rPr lang="en-US" dirty="0" smtClean="0"/>
              <a:t>Allah </a:t>
            </a:r>
            <a:r>
              <a:rPr lang="en-US" dirty="0"/>
              <a:t>did not prohibit anything for the mankind unless He intends to prevent mankind from harm. The reasons behind this might be clear for human beings. However, in some cases such reasons might not be clear. That is because Allah had created human beings and He knows what would benefit them in this life and in the hereafter. </a:t>
            </a: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1" y="0"/>
            <a:ext cx="8915400" cy="1117128"/>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2667000" y="124691"/>
            <a:ext cx="6477000" cy="1143000"/>
          </a:xfrm>
          <a:prstGeom prst="rect">
            <a:avLst/>
          </a:prstGeom>
        </p:spPr>
        <p:txBody>
          <a:bodyPr anchor="ctr">
            <a:normAutofit fontScale="925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b="1" dirty="0">
                <a:solidFill>
                  <a:srgbClr val="FF0000"/>
                </a:solidFill>
                <a:effectLst/>
              </a:rPr>
              <a:t>Justification for the prohibition</a:t>
            </a:r>
          </a:p>
        </p:txBody>
      </p:sp>
    </p:spTree>
    <p:extLst>
      <p:ext uri="{BB962C8B-B14F-4D97-AF65-F5344CB8AC3E}">
        <p14:creationId xmlns:p14="http://schemas.microsoft.com/office/powerpoint/2010/main" val="1083045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35264"/>
            <a:ext cx="8469150" cy="4800600"/>
          </a:xfrm>
        </p:spPr>
        <p:txBody>
          <a:bodyPr>
            <a:normAutofit/>
          </a:bodyPr>
          <a:lstStyle/>
          <a:p>
            <a:r>
              <a:rPr lang="en-US" dirty="0" smtClean="0"/>
              <a:t>the </a:t>
            </a:r>
            <a:r>
              <a:rPr lang="en-US" dirty="0"/>
              <a:t>global Muslim population is about two billion, representing around 25% of the global population. </a:t>
            </a:r>
            <a:endParaRPr lang="en-US" dirty="0" smtClean="0"/>
          </a:p>
          <a:p>
            <a:r>
              <a:rPr lang="en-US" dirty="0" smtClean="0"/>
              <a:t>the </a:t>
            </a:r>
            <a:r>
              <a:rPr lang="en-US" dirty="0"/>
              <a:t>international halal market is estimated to be worth more than US$2.3 </a:t>
            </a:r>
            <a:r>
              <a:rPr lang="en-US" dirty="0" smtClean="0"/>
              <a:t>trillion. Mainly food sector</a:t>
            </a:r>
            <a:endParaRPr lang="en-US" dirty="0"/>
          </a:p>
          <a:p>
            <a:r>
              <a:rPr lang="en-US" dirty="0"/>
              <a:t>scientific and technological progress, </a:t>
            </a:r>
            <a:r>
              <a:rPr lang="en-US" dirty="0" smtClean="0"/>
              <a:t>increased awareness regarding </a:t>
            </a:r>
            <a:r>
              <a:rPr lang="en-US" dirty="0"/>
              <a:t>the health advantages of “Halal” foods had resulted in great interest in the “Halal” foods. </a:t>
            </a:r>
            <a:endParaRPr lang="en-US" dirty="0" smtClean="0"/>
          </a:p>
          <a:p>
            <a:r>
              <a:rPr lang="en-US" dirty="0"/>
              <a:t>This is because food additives could be obtained from “Non-halal” sources. Also, some prohibited ingredients could be used such as certain enzymes, hormones, pork products and </a:t>
            </a:r>
            <a:r>
              <a:rPr lang="en-US" dirty="0" smtClean="0"/>
              <a:t>alcohols</a:t>
            </a:r>
            <a:r>
              <a:rPr lang="en-US" dirty="0"/>
              <a:t>.</a:t>
            </a: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2057400" y="124691"/>
            <a:ext cx="7086600" cy="1143000"/>
          </a:xfrm>
          <a:prstGeom prst="rect">
            <a:avLst/>
          </a:prstGeom>
        </p:spPr>
        <p:txBody>
          <a:bodyPr anchor="ctr">
            <a:normAutofit fontScale="925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b="1" dirty="0">
                <a:solidFill>
                  <a:srgbClr val="FF0000"/>
                </a:solidFill>
                <a:effectLst/>
              </a:rPr>
              <a:t>Current Status and future prospects of “Halal” </a:t>
            </a:r>
            <a:r>
              <a:rPr lang="en-US" b="1" dirty="0" smtClean="0">
                <a:solidFill>
                  <a:srgbClr val="FF0000"/>
                </a:solidFill>
                <a:effectLst/>
              </a:rPr>
              <a:t>food</a:t>
            </a:r>
            <a:endParaRPr lang="en-US" b="1" dirty="0">
              <a:solidFill>
                <a:srgbClr val="FF0000"/>
              </a:solidFill>
              <a:effectLst/>
            </a:endParaRPr>
          </a:p>
        </p:txBody>
      </p:sp>
    </p:spTree>
    <p:extLst>
      <p:ext uri="{BB962C8B-B14F-4D97-AF65-F5344CB8AC3E}">
        <p14:creationId xmlns:p14="http://schemas.microsoft.com/office/powerpoint/2010/main" val="839911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5254" y="0"/>
            <a:ext cx="7498080" cy="1143000"/>
          </a:xfrm>
        </p:spPr>
        <p:txBody>
          <a:bodyPr/>
          <a:lstStyle/>
          <a:p>
            <a:endParaRPr lang="en-US" dirty="0"/>
          </a:p>
        </p:txBody>
      </p:sp>
      <p:sp>
        <p:nvSpPr>
          <p:cNvPr id="3" name="Content Placeholder 2"/>
          <p:cNvSpPr>
            <a:spLocks noGrp="1"/>
          </p:cNvSpPr>
          <p:nvPr>
            <p:ph idx="1"/>
          </p:nvPr>
        </p:nvSpPr>
        <p:spPr>
          <a:xfrm>
            <a:off x="304800" y="1524774"/>
            <a:ext cx="8628887" cy="3733026"/>
          </a:xfrm>
        </p:spPr>
        <p:txBody>
          <a:bodyPr>
            <a:normAutofit/>
          </a:bodyPr>
          <a:lstStyle/>
          <a:p>
            <a:endParaRPr lang="en-US" dirty="0" smtClean="0"/>
          </a:p>
          <a:p>
            <a:r>
              <a:rPr lang="en-US" dirty="0" smtClean="0"/>
              <a:t>Islamic </a:t>
            </a:r>
            <a:r>
              <a:rPr lang="en-US" dirty="0"/>
              <a:t>countries had decreed restrict regulation, laws and provision to ensure that only” Halal “food are allowed and should not be mixed with Prohibited “Non-Halal “foods. </a:t>
            </a: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811899" y="152400"/>
            <a:ext cx="7498080" cy="1143000"/>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endParaRPr lang="en-US" dirty="0"/>
          </a:p>
        </p:txBody>
      </p:sp>
      <p:sp>
        <p:nvSpPr>
          <p:cNvPr id="9" name="Rectangle 8"/>
          <p:cNvSpPr/>
          <p:nvPr/>
        </p:nvSpPr>
        <p:spPr>
          <a:xfrm>
            <a:off x="2667000" y="386834"/>
            <a:ext cx="5953331" cy="707886"/>
          </a:xfrm>
          <a:prstGeom prst="rect">
            <a:avLst/>
          </a:prstGeom>
        </p:spPr>
        <p:txBody>
          <a:bodyPr wrap="square">
            <a:spAutoFit/>
          </a:bodyPr>
          <a:lstStyle/>
          <a:p>
            <a:r>
              <a:rPr lang="en-US" sz="4000" b="1" dirty="0">
                <a:solidFill>
                  <a:srgbClr val="FF0000"/>
                </a:solidFill>
              </a:rPr>
              <a:t> Halal Food </a:t>
            </a:r>
            <a:r>
              <a:rPr lang="en-US" sz="4000" b="1" dirty="0" smtClean="0">
                <a:solidFill>
                  <a:srgbClr val="FF0000"/>
                </a:solidFill>
              </a:rPr>
              <a:t>regulations.</a:t>
            </a:r>
            <a:endParaRPr lang="en-US" sz="4000" b="1" dirty="0">
              <a:solidFill>
                <a:srgbClr val="FF0000"/>
              </a:solidFill>
            </a:endParaRPr>
          </a:p>
        </p:txBody>
      </p:sp>
    </p:spTree>
    <p:extLst>
      <p:ext uri="{BB962C8B-B14F-4D97-AF65-F5344CB8AC3E}">
        <p14:creationId xmlns:p14="http://schemas.microsoft.com/office/powerpoint/2010/main" val="539254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fontScale="92500" lnSpcReduction="20000"/>
          </a:bodyPr>
          <a:lstStyle/>
          <a:p>
            <a:pPr marL="457200" indent="-457200">
              <a:buFont typeface="+mj-lt"/>
              <a:buAutoNum type="arabicPeriod"/>
            </a:pPr>
            <a:r>
              <a:rPr lang="en-US" dirty="0" smtClean="0"/>
              <a:t> </a:t>
            </a:r>
            <a:r>
              <a:rPr lang="en-US" dirty="0"/>
              <a:t>Tightening control regarding the source of foods (especially meats and products thereof ) while taking samples from suspected foods may contain non-Halal products</a:t>
            </a:r>
            <a:r>
              <a:rPr lang="en-US" dirty="0" smtClean="0"/>
              <a:t>.</a:t>
            </a:r>
          </a:p>
          <a:p>
            <a:pPr marL="457200" indent="-457200">
              <a:buFont typeface="+mj-lt"/>
              <a:buAutoNum type="arabicPeriod"/>
            </a:pPr>
            <a:r>
              <a:rPr lang="en-US" dirty="0"/>
              <a:t> </a:t>
            </a:r>
            <a:r>
              <a:rPr lang="en-US" dirty="0" smtClean="0"/>
              <a:t>Countries </a:t>
            </a:r>
            <a:r>
              <a:rPr lang="en-US" dirty="0"/>
              <a:t>are advised to be careful when sending any foods to this region and ensure that these foods are free from suspicious products which may be Non- halal</a:t>
            </a:r>
            <a:r>
              <a:rPr lang="en-US" dirty="0" smtClean="0"/>
              <a:t>.</a:t>
            </a:r>
          </a:p>
          <a:p>
            <a:pPr marL="457200" indent="-457200">
              <a:buFont typeface="+mj-lt"/>
              <a:buAutoNum type="arabicPeriod"/>
            </a:pPr>
            <a:r>
              <a:rPr lang="en-US" dirty="0"/>
              <a:t> </a:t>
            </a:r>
            <a:r>
              <a:rPr lang="en-US" dirty="0" smtClean="0"/>
              <a:t>It </a:t>
            </a:r>
            <a:r>
              <a:rPr lang="en-US" dirty="0"/>
              <a:t>is necessary to submit official documents indicating that the sent foods do not contain any prohibited substances and its source should be “Halal”. These documents should be issued from authorities and organizations that are </a:t>
            </a:r>
            <a:r>
              <a:rPr lang="en-US" dirty="0" smtClean="0"/>
              <a:t>approved.</a:t>
            </a:r>
          </a:p>
          <a:p>
            <a:pPr marL="457200" indent="-457200">
              <a:buFont typeface="+mj-lt"/>
              <a:buAutoNum type="arabicPeriod"/>
            </a:pPr>
            <a:r>
              <a:rPr lang="en-US" dirty="0"/>
              <a:t> </a:t>
            </a:r>
            <a:r>
              <a:rPr lang="en-US" dirty="0" smtClean="0"/>
              <a:t>The </a:t>
            </a:r>
            <a:r>
              <a:rPr lang="en-US" dirty="0"/>
              <a:t>consumer should be careful when buying any imported food item and should study the label and inform the concerned authorities if he / she discovers any violations</a:t>
            </a:r>
            <a:r>
              <a:rPr lang="en-US" dirty="0" smtClean="0"/>
              <a:t>.</a:t>
            </a:r>
            <a:endParaRPr lang="en-US" dirty="0"/>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2590800" y="124691"/>
            <a:ext cx="6553200" cy="1143000"/>
          </a:xfrm>
          <a:prstGeom prst="rect">
            <a:avLst/>
          </a:prstGeom>
        </p:spPr>
        <p:txBody>
          <a:bodyPr anchor="ctr">
            <a:normAutofit fontScale="92500" lnSpcReduction="2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b="1" dirty="0" smtClean="0">
                <a:solidFill>
                  <a:srgbClr val="FF0000"/>
                </a:solidFill>
                <a:effectLst/>
              </a:rPr>
              <a:t>Authorities role  Towards “Halal</a:t>
            </a:r>
            <a:r>
              <a:rPr lang="en-US" b="1" dirty="0">
                <a:solidFill>
                  <a:srgbClr val="FF0000"/>
                </a:solidFill>
                <a:effectLst/>
              </a:rPr>
              <a:t>” </a:t>
            </a:r>
            <a:r>
              <a:rPr lang="en-US" b="1" dirty="0" smtClean="0">
                <a:solidFill>
                  <a:srgbClr val="FF0000"/>
                </a:solidFill>
                <a:effectLst/>
              </a:rPr>
              <a:t>food</a:t>
            </a:r>
            <a:endParaRPr lang="en-US" b="1" dirty="0">
              <a:solidFill>
                <a:srgbClr val="FF0000"/>
              </a:solidFill>
              <a:effectLst/>
            </a:endParaRPr>
          </a:p>
        </p:txBody>
      </p:sp>
    </p:spTree>
    <p:extLst>
      <p:ext uri="{BB962C8B-B14F-4D97-AF65-F5344CB8AC3E}">
        <p14:creationId xmlns:p14="http://schemas.microsoft.com/office/powerpoint/2010/main" val="1733956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35264"/>
            <a:ext cx="8153400" cy="4800600"/>
          </a:xfrm>
        </p:spPr>
        <p:txBody>
          <a:bodyPr>
            <a:normAutofit/>
          </a:bodyPr>
          <a:lstStyle/>
          <a:p>
            <a:pPr marL="0" indent="0">
              <a:buNone/>
            </a:pPr>
            <a:r>
              <a:rPr lang="en-US" dirty="0" smtClean="0"/>
              <a:t> </a:t>
            </a:r>
          </a:p>
          <a:p>
            <a:pPr marL="457200" indent="-457200">
              <a:buFont typeface="+mj-lt"/>
              <a:buAutoNum type="arabicPeriod"/>
            </a:pPr>
            <a:r>
              <a:rPr lang="en-US" dirty="0" smtClean="0"/>
              <a:t>Food </a:t>
            </a:r>
            <a:r>
              <a:rPr lang="en-US" dirty="0"/>
              <a:t>is obtained from animals which were slaughtered according to the </a:t>
            </a:r>
            <a:r>
              <a:rPr lang="en-US" dirty="0" err="1"/>
              <a:t>Sharia’a</a:t>
            </a:r>
            <a:r>
              <a:rPr lang="en-US" dirty="0"/>
              <a:t> principles</a:t>
            </a:r>
            <a:r>
              <a:rPr lang="en-US" dirty="0" smtClean="0"/>
              <a:t>.</a:t>
            </a:r>
          </a:p>
          <a:p>
            <a:pPr marL="457200" indent="-457200">
              <a:buFont typeface="+mj-lt"/>
              <a:buAutoNum type="arabicPeriod"/>
            </a:pPr>
            <a:r>
              <a:rPr lang="en-US" dirty="0"/>
              <a:t> </a:t>
            </a:r>
            <a:r>
              <a:rPr lang="en-US" dirty="0" smtClean="0"/>
              <a:t>The </a:t>
            </a:r>
            <a:r>
              <a:rPr lang="en-US" dirty="0"/>
              <a:t>food should not contain any ingredient that is prohibited “Non-halal” according to </a:t>
            </a:r>
            <a:r>
              <a:rPr lang="en-US" dirty="0" smtClean="0"/>
              <a:t>the </a:t>
            </a:r>
            <a:r>
              <a:rPr lang="en-US" dirty="0" err="1" smtClean="0"/>
              <a:t>Sharia`a</a:t>
            </a:r>
            <a:endParaRPr lang="en-US" dirty="0" smtClean="0"/>
          </a:p>
          <a:p>
            <a:pPr marL="457200" indent="-457200">
              <a:buFont typeface="+mj-lt"/>
              <a:buAutoNum type="arabicPeriod"/>
            </a:pPr>
            <a:r>
              <a:rPr lang="en-US" dirty="0"/>
              <a:t> </a:t>
            </a:r>
            <a:r>
              <a:rPr lang="en-US" dirty="0" smtClean="0"/>
              <a:t>The </a:t>
            </a:r>
            <a:r>
              <a:rPr lang="en-US" dirty="0"/>
              <a:t>food should not be mixed with </a:t>
            </a:r>
            <a:r>
              <a:rPr lang="en-US" dirty="0" smtClean="0"/>
              <a:t>any prohibited </a:t>
            </a:r>
            <a:r>
              <a:rPr lang="en-US" dirty="0"/>
              <a:t>“Non-halal” foods during </a:t>
            </a:r>
            <a:r>
              <a:rPr lang="en-US" dirty="0" smtClean="0"/>
              <a:t>the preparation storage</a:t>
            </a:r>
            <a:r>
              <a:rPr lang="en-US" dirty="0"/>
              <a:t>, manufacturing or transportation. </a:t>
            </a:r>
            <a:endParaRPr lang="en-US" dirty="0" smtClean="0"/>
          </a:p>
          <a:p>
            <a:pPr marL="457200" indent="-457200">
              <a:buFont typeface="+mj-lt"/>
              <a:buAutoNum type="arabicPeriod"/>
            </a:pPr>
            <a:r>
              <a:rPr lang="en-US" dirty="0" smtClean="0"/>
              <a:t>Prohibited </a:t>
            </a:r>
            <a:r>
              <a:rPr lang="en-US" dirty="0"/>
              <a:t>“Non-halal” foods should not be mixed with “Halal” foods during preparation, manufacturing, storage and display</a:t>
            </a:r>
            <a:r>
              <a:rPr lang="en-US" dirty="0" smtClean="0"/>
              <a:t>.</a:t>
            </a:r>
            <a:endParaRPr lang="en-US" dirty="0"/>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2667000" y="124691"/>
            <a:ext cx="6324600" cy="1018309"/>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Requirements of “Halal” </a:t>
            </a:r>
            <a:r>
              <a:rPr lang="en-US" sz="4000" b="1" dirty="0" smtClean="0">
                <a:solidFill>
                  <a:srgbClr val="FF0000"/>
                </a:solidFill>
                <a:effectLst/>
              </a:rPr>
              <a:t>Foods</a:t>
            </a:r>
            <a:endParaRPr lang="en-US" sz="4000" b="1" dirty="0">
              <a:solidFill>
                <a:srgbClr val="FF0000"/>
              </a:solidFill>
              <a:effectLst/>
            </a:endParaRPr>
          </a:p>
        </p:txBody>
      </p:sp>
    </p:spTree>
    <p:extLst>
      <p:ext uri="{BB962C8B-B14F-4D97-AF65-F5344CB8AC3E}">
        <p14:creationId xmlns:p14="http://schemas.microsoft.com/office/powerpoint/2010/main" val="1633218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a:bodyPr>
          <a:lstStyle/>
          <a:p>
            <a:r>
              <a:rPr lang="en-US" dirty="0" smtClean="0"/>
              <a:t>Malaysia is considered now a Leading </a:t>
            </a:r>
            <a:r>
              <a:rPr lang="en-US" dirty="0"/>
              <a:t>Global </a:t>
            </a:r>
            <a:r>
              <a:rPr lang="en-US" dirty="0" smtClean="0"/>
              <a:t>Halal Food </a:t>
            </a:r>
            <a:r>
              <a:rPr lang="en-US" dirty="0"/>
              <a:t>Hub</a:t>
            </a:r>
            <a:endParaRPr lang="en-US" dirty="0" smtClean="0"/>
          </a:p>
          <a:p>
            <a:r>
              <a:rPr lang="en-US" dirty="0" smtClean="0"/>
              <a:t>The </a:t>
            </a:r>
            <a:r>
              <a:rPr lang="en-US" dirty="0"/>
              <a:t>Malaysian </a:t>
            </a:r>
            <a:r>
              <a:rPr lang="en-US" dirty="0" smtClean="0"/>
              <a:t>government</a:t>
            </a:r>
            <a:r>
              <a:rPr lang="en-US" dirty="0"/>
              <a:t>, has </a:t>
            </a:r>
            <a:r>
              <a:rPr lang="en-US" dirty="0" smtClean="0"/>
              <a:t>aimed to </a:t>
            </a:r>
            <a:r>
              <a:rPr lang="en-US" dirty="0"/>
              <a:t>establish a global halal standard.</a:t>
            </a:r>
          </a:p>
          <a:p>
            <a:r>
              <a:rPr lang="en-US" dirty="0"/>
              <a:t>The introduction of </a:t>
            </a:r>
            <a:r>
              <a:rPr lang="en-US" dirty="0" smtClean="0"/>
              <a:t>designated Malaysian </a:t>
            </a:r>
            <a:r>
              <a:rPr lang="en-US" dirty="0"/>
              <a:t>Halal </a:t>
            </a:r>
            <a:r>
              <a:rPr lang="en-US" dirty="0" smtClean="0"/>
              <a:t>Parks.</a:t>
            </a:r>
          </a:p>
          <a:p>
            <a:r>
              <a:rPr lang="en-US" dirty="0" smtClean="0"/>
              <a:t>Malaysian </a:t>
            </a:r>
            <a:r>
              <a:rPr lang="en-US" dirty="0"/>
              <a:t>government has also implemented Halal Industry Master </a:t>
            </a:r>
            <a:r>
              <a:rPr lang="en-US" dirty="0" smtClean="0"/>
              <a:t>Plan as a hub for halal </a:t>
            </a:r>
          </a:p>
          <a:p>
            <a:r>
              <a:rPr lang="en-US" dirty="0" smtClean="0"/>
              <a:t>On the other </a:t>
            </a:r>
            <a:r>
              <a:rPr lang="en-US" dirty="0"/>
              <a:t>hand UAE Positions Itself as Global</a:t>
            </a:r>
          </a:p>
          <a:p>
            <a:pPr marL="0" indent="0">
              <a:buNone/>
            </a:pPr>
            <a:r>
              <a:rPr lang="en-US" dirty="0" smtClean="0"/>
              <a:t>   Hub </a:t>
            </a:r>
            <a:r>
              <a:rPr lang="en-US" dirty="0"/>
              <a:t>for Halal Products</a:t>
            </a:r>
          </a:p>
          <a:p>
            <a:r>
              <a:rPr lang="en-US" dirty="0"/>
              <a:t>The United Arab Emirates is planning to challenge Malaysia as the </a:t>
            </a:r>
            <a:r>
              <a:rPr lang="en-US" dirty="0" smtClean="0"/>
              <a:t>global hub for Halal Products </a:t>
            </a:r>
          </a:p>
          <a:p>
            <a:endParaRPr lang="en-US" dirty="0"/>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smtClean="0">
                <a:solidFill>
                  <a:srgbClr val="FF0000"/>
                </a:solidFill>
                <a:effectLst/>
              </a:rPr>
              <a:t>   halal </a:t>
            </a:r>
            <a:r>
              <a:rPr lang="en-US" sz="4000" b="1" dirty="0">
                <a:solidFill>
                  <a:srgbClr val="FF0000"/>
                </a:solidFill>
                <a:effectLst/>
              </a:rPr>
              <a:t>certification system</a:t>
            </a:r>
          </a:p>
        </p:txBody>
      </p:sp>
    </p:spTree>
    <p:extLst>
      <p:ext uri="{BB962C8B-B14F-4D97-AF65-F5344CB8AC3E}">
        <p14:creationId xmlns:p14="http://schemas.microsoft.com/office/powerpoint/2010/main" val="439303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5662" y="1235264"/>
            <a:ext cx="7866888" cy="4800600"/>
          </a:xfrm>
        </p:spPr>
        <p:txBody>
          <a:bodyPr>
            <a:normAutofit/>
          </a:bodyPr>
          <a:lstStyle/>
          <a:p>
            <a:r>
              <a:rPr lang="en-US" b="1" dirty="0" smtClean="0"/>
              <a:t>Obligations: </a:t>
            </a:r>
            <a:endParaRPr lang="en-US" b="1" dirty="0">
              <a:latin typeface="Times New Roman"/>
              <a:cs typeface="Traditional Arabic"/>
            </a:endParaRPr>
          </a:p>
          <a:p>
            <a:pPr marL="457200" indent="-457200">
              <a:buFont typeface="+mj-lt"/>
              <a:buAutoNum type="arabicPeriod"/>
            </a:pPr>
            <a:r>
              <a:rPr lang="en-US" sz="2400" b="1" dirty="0">
                <a:latin typeface="Times New Roman"/>
                <a:ea typeface="Times New Roman"/>
                <a:cs typeface="Traditional Arabic"/>
              </a:rPr>
              <a:t> </a:t>
            </a:r>
            <a:r>
              <a:rPr lang="en-US" sz="2400" dirty="0" smtClean="0">
                <a:latin typeface="Times New Roman"/>
                <a:ea typeface="Times New Roman"/>
                <a:cs typeface="Arabic Transparent"/>
              </a:rPr>
              <a:t>Commitment </a:t>
            </a:r>
            <a:r>
              <a:rPr lang="en-US" sz="2400" dirty="0">
                <a:latin typeface="Times New Roman"/>
                <a:ea typeface="Times New Roman"/>
                <a:cs typeface="Arabic Transparent"/>
              </a:rPr>
              <a:t>to apply Islamic </a:t>
            </a:r>
            <a:r>
              <a:rPr lang="en-US" sz="2400" dirty="0" err="1">
                <a:latin typeface="Times New Roman"/>
                <a:ea typeface="Times New Roman"/>
                <a:cs typeface="Arabic Transparent"/>
              </a:rPr>
              <a:t>Shariah</a:t>
            </a:r>
            <a:r>
              <a:rPr lang="en-US" sz="2400" dirty="0">
                <a:latin typeface="Times New Roman"/>
                <a:ea typeface="Times New Roman"/>
                <a:cs typeface="Traditional Arabic"/>
              </a:rPr>
              <a:t> Rules</a:t>
            </a:r>
            <a:r>
              <a:rPr lang="en-US" sz="2400" dirty="0">
                <a:latin typeface="Times New Roman"/>
                <a:ea typeface="Times New Roman"/>
                <a:cs typeface="Arabic Transparent"/>
              </a:rPr>
              <a:t> in ORG and </a:t>
            </a:r>
            <a:r>
              <a:rPr lang="en-US" sz="2400" dirty="0" smtClean="0">
                <a:latin typeface="Times New Roman"/>
                <a:ea typeface="Times New Roman"/>
                <a:cs typeface="Arabic Transparent"/>
              </a:rPr>
              <a:t>not </a:t>
            </a:r>
            <a:r>
              <a:rPr lang="en-US" sz="2400" dirty="0">
                <a:latin typeface="Times New Roman"/>
                <a:ea typeface="Times New Roman"/>
                <a:cs typeface="Arabic Transparent"/>
              </a:rPr>
              <a:t>dealing with non-halal. </a:t>
            </a:r>
            <a:endParaRPr lang="en-US" sz="2400" dirty="0" smtClean="0">
              <a:latin typeface="Times New Roman"/>
              <a:ea typeface="Times New Roman"/>
              <a:cs typeface="Arabic Transparent"/>
            </a:endParaRPr>
          </a:p>
          <a:p>
            <a:pPr marL="457200" indent="-457200">
              <a:buFont typeface="+mj-lt"/>
              <a:buAutoNum type="arabicPeriod"/>
            </a:pPr>
            <a:endParaRPr lang="en-US" dirty="0" smtClean="0">
              <a:latin typeface="Times New Roman"/>
              <a:ea typeface="Times New Roman"/>
              <a:cs typeface="Arabic Transparent"/>
            </a:endParaRPr>
          </a:p>
          <a:p>
            <a:pPr marL="457200" indent="-457200">
              <a:buFont typeface="+mj-lt"/>
              <a:buAutoNum type="arabicPeriod"/>
            </a:pPr>
            <a:r>
              <a:rPr lang="en-US" dirty="0" smtClean="0">
                <a:latin typeface="Times New Roman"/>
                <a:ea typeface="Times New Roman"/>
                <a:cs typeface="Arabic Transparent"/>
              </a:rPr>
              <a:t> </a:t>
            </a:r>
            <a:r>
              <a:rPr lang="en-US" sz="2400" dirty="0" smtClean="0">
                <a:latin typeface="Times New Roman"/>
                <a:ea typeface="Times New Roman"/>
                <a:cs typeface="Arabic Transparent"/>
              </a:rPr>
              <a:t>Ensuring </a:t>
            </a:r>
            <a:r>
              <a:rPr lang="en-US" sz="2400" dirty="0">
                <a:latin typeface="Times New Roman"/>
                <a:ea typeface="Times New Roman"/>
                <a:cs typeface="Arabic Transparent"/>
              </a:rPr>
              <a:t>that sources of ingredients are halal and deal with suppliers </a:t>
            </a:r>
            <a:r>
              <a:rPr lang="en-US" sz="2400" dirty="0" smtClean="0">
                <a:latin typeface="Times New Roman"/>
                <a:ea typeface="Times New Roman"/>
                <a:cs typeface="Arabic Transparent"/>
              </a:rPr>
              <a:t>holding Halal certificate.</a:t>
            </a:r>
          </a:p>
          <a:p>
            <a:pPr marL="457200" indent="-457200">
              <a:buFont typeface="+mj-lt"/>
              <a:buAutoNum type="arabicPeriod"/>
            </a:pPr>
            <a:endParaRPr lang="en-US" dirty="0" smtClean="0">
              <a:latin typeface="Times New Roman"/>
              <a:ea typeface="Times New Roman"/>
              <a:cs typeface="Arabic Transparent"/>
            </a:endParaRPr>
          </a:p>
          <a:p>
            <a:pPr marL="457200" indent="-457200">
              <a:buFont typeface="+mj-lt"/>
              <a:buAutoNum type="arabicPeriod"/>
            </a:pPr>
            <a:r>
              <a:rPr lang="en-US" dirty="0" smtClean="0">
                <a:latin typeface="Times New Roman"/>
                <a:ea typeface="Times New Roman"/>
                <a:cs typeface="Arabic Transparent"/>
              </a:rPr>
              <a:t> </a:t>
            </a:r>
            <a:r>
              <a:rPr lang="en-US" sz="2400" dirty="0" smtClean="0">
                <a:latin typeface="Times New Roman"/>
                <a:ea typeface="Times New Roman"/>
                <a:cs typeface="Arabic Transparent"/>
              </a:rPr>
              <a:t>Awareness </a:t>
            </a:r>
            <a:r>
              <a:rPr lang="en-US" sz="2400" dirty="0">
                <a:latin typeface="Times New Roman"/>
                <a:ea typeface="Times New Roman"/>
                <a:cs typeface="Arabic Transparent"/>
              </a:rPr>
              <a:t>of employees on “halal” concept</a:t>
            </a:r>
            <a:r>
              <a:rPr lang="en-US" sz="2400" dirty="0" smtClean="0">
                <a:latin typeface="Times New Roman"/>
                <a:ea typeface="Times New Roman"/>
                <a:cs typeface="Arabic Transparent"/>
              </a:rPr>
              <a:t>.</a:t>
            </a:r>
          </a:p>
          <a:p>
            <a:pPr marL="457200" indent="-457200">
              <a:buFont typeface="+mj-lt"/>
              <a:buAutoNum type="arabicPeriod"/>
            </a:pPr>
            <a:endParaRPr lang="en-US" dirty="0" smtClean="0">
              <a:latin typeface="Times New Roman"/>
              <a:ea typeface="Times New Roman"/>
              <a:cs typeface="Arabic Transparent"/>
            </a:endParaRPr>
          </a:p>
          <a:p>
            <a:pPr marL="457200" indent="-457200">
              <a:buFont typeface="+mj-lt"/>
              <a:buAutoNum type="arabicPeriod"/>
            </a:pPr>
            <a:r>
              <a:rPr lang="en-US" dirty="0" smtClean="0">
                <a:latin typeface="Times New Roman"/>
                <a:ea typeface="Times New Roman"/>
                <a:cs typeface="Arabic Transparent"/>
              </a:rPr>
              <a:t> </a:t>
            </a:r>
            <a:r>
              <a:rPr lang="en-US" sz="2400" dirty="0" smtClean="0">
                <a:latin typeface="Times New Roman"/>
                <a:ea typeface="Times New Roman"/>
                <a:cs typeface="Arabic Transparent"/>
              </a:rPr>
              <a:t>Providing </a:t>
            </a:r>
            <a:r>
              <a:rPr lang="en-US" sz="2400" dirty="0">
                <a:latin typeface="Times New Roman"/>
                <a:ea typeface="Times New Roman"/>
                <a:cs typeface="Arabic Transparent"/>
              </a:rPr>
              <a:t>the opportunity to perform basic Islamic Practices </a:t>
            </a:r>
            <a:r>
              <a:rPr lang="en-US" sz="2400" dirty="0" err="1">
                <a:latin typeface="Times New Roman"/>
                <a:ea typeface="Times New Roman"/>
                <a:cs typeface="Arabic Transparent"/>
              </a:rPr>
              <a:t>eg</a:t>
            </a:r>
            <a:r>
              <a:rPr lang="en-US" sz="2400" dirty="0">
                <a:latin typeface="Times New Roman"/>
                <a:ea typeface="Times New Roman"/>
                <a:cs typeface="Arabic Transparent"/>
              </a:rPr>
              <a:t>. daily compulsory </a:t>
            </a:r>
            <a:r>
              <a:rPr lang="en-US" sz="2400" dirty="0" err="1">
                <a:latin typeface="Times New Roman"/>
                <a:ea typeface="Times New Roman"/>
                <a:cs typeface="Arabic Transparent"/>
              </a:rPr>
              <a:t>solat</a:t>
            </a:r>
            <a:r>
              <a:rPr lang="en-US" sz="2400" dirty="0">
                <a:latin typeface="Times New Roman"/>
                <a:ea typeface="Times New Roman"/>
                <a:cs typeface="Arabic Transparent"/>
              </a:rPr>
              <a:t>, Fasting </a:t>
            </a:r>
            <a:r>
              <a:rPr lang="en-US" dirty="0" smtClean="0">
                <a:latin typeface="Times New Roman"/>
                <a:ea typeface="Times New Roman"/>
                <a:cs typeface="Arabic Transparent"/>
              </a:rPr>
              <a:t>etc</a:t>
            </a:r>
            <a:r>
              <a:rPr lang="en-US" sz="2400" dirty="0" smtClean="0">
                <a:latin typeface="Times New Roman"/>
                <a:ea typeface="Times New Roman"/>
                <a:cs typeface="Arabic Transparent"/>
              </a:rPr>
              <a:t>.</a:t>
            </a:r>
          </a:p>
          <a:p>
            <a:pPr marL="742950" lvl="1" indent="-285750" algn="justLow">
              <a:lnSpc>
                <a:spcPct val="120000"/>
              </a:lnSpc>
              <a:buFont typeface="Symbol"/>
              <a:buChar char=""/>
              <a:tabLst>
                <a:tab pos="274320" algn="r"/>
              </a:tabLst>
            </a:pPr>
            <a:endParaRPr lang="en-US" dirty="0">
              <a:latin typeface="Times New Roman"/>
              <a:ea typeface="Times New Roman"/>
              <a:cs typeface="Traditional Arabic"/>
            </a:endParaRPr>
          </a:p>
        </p:txBody>
      </p:sp>
      <p:pic>
        <p:nvPicPr>
          <p:cNvPr id="4" name="Picture 2" descr="C:\Users\hr.EMUMTAZ.000\Desktop\header 2.jpg"/>
          <p:cNvPicPr>
            <a:picLocks noChangeAspect="1" noChangeArrowheads="1"/>
          </p:cNvPicPr>
          <p:nvPr/>
        </p:nvPicPr>
        <p:blipFill>
          <a:blip r:embed="rId2" cstate="print"/>
          <a:srcRect/>
          <a:stretch>
            <a:fillRect/>
          </a:stretch>
        </p:blipFill>
        <p:spPr bwMode="auto">
          <a:xfrm>
            <a:off x="0" y="0"/>
            <a:ext cx="9121879" cy="1143000"/>
          </a:xfrm>
          <a:prstGeom prst="rect">
            <a:avLst/>
          </a:prstGeom>
          <a:noFill/>
        </p:spPr>
      </p:pic>
      <p:pic>
        <p:nvPicPr>
          <p:cNvPr id="5" name="Picture 4" descr="footer 2.jpg"/>
          <p:cNvPicPr>
            <a:picLocks noChangeAspect="1"/>
          </p:cNvPicPr>
          <p:nvPr/>
        </p:nvPicPr>
        <p:blipFill>
          <a:blip r:embed="rId3" cstate="print"/>
          <a:stretch>
            <a:fillRect/>
          </a:stretch>
        </p:blipFill>
        <p:spPr>
          <a:xfrm>
            <a:off x="0" y="6035864"/>
            <a:ext cx="9144000" cy="852407"/>
          </a:xfrm>
          <a:prstGeom prst="rect">
            <a:avLst/>
          </a:prstGeom>
        </p:spPr>
      </p:pic>
      <p:pic>
        <p:nvPicPr>
          <p:cNvPr id="6" name="Picture 5" descr="C:\Users\M.Alrasheed\Documents\FOOD\Logos\eu_flag_co_funded_vect_pos_[cmyk]_right.eps"/>
          <p:cNvPicPr/>
          <p:nvPr/>
        </p:nvPicPr>
        <p:blipFill>
          <a:blip r:embed="rId4">
            <a:extLst>
              <a:ext uri="{28A0092B-C50C-407E-A947-70E740481C1C}">
                <a14:useLocalDpi xmlns:a14="http://schemas.microsoft.com/office/drawing/2010/main" val="0"/>
              </a:ext>
            </a:extLst>
          </a:blip>
          <a:srcRect/>
          <a:stretch>
            <a:fillRect/>
          </a:stretch>
        </p:blipFill>
        <p:spPr bwMode="auto">
          <a:xfrm>
            <a:off x="3352801" y="5679502"/>
            <a:ext cx="3432610" cy="1178498"/>
          </a:xfrm>
          <a:prstGeom prst="rect">
            <a:avLst/>
          </a:prstGeom>
          <a:noFill/>
          <a:ln>
            <a:noFill/>
          </a:ln>
        </p:spPr>
      </p:pic>
      <p:pic>
        <p:nvPicPr>
          <p:cNvPr id="7" name="Picture 6" descr="https://scontent-cdg2-1.xx.fbcdn.net/v/t34.0-12/16901608_1207855325994553_891575827_n.jpg?oh=09c8eabc5a9d0158fb4847124ca8d79f&amp;oe=5916AF79"/>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981200" y="5801073"/>
            <a:ext cx="1031240" cy="935355"/>
          </a:xfrm>
          <a:prstGeom prst="rect">
            <a:avLst/>
          </a:prstGeom>
          <a:noFill/>
          <a:ln>
            <a:noFill/>
          </a:ln>
        </p:spPr>
      </p:pic>
      <p:sp>
        <p:nvSpPr>
          <p:cNvPr id="8" name="Title 1"/>
          <p:cNvSpPr txBox="1">
            <a:spLocks/>
          </p:cNvSpPr>
          <p:nvPr/>
        </p:nvSpPr>
        <p:spPr>
          <a:xfrm>
            <a:off x="1645920" y="124691"/>
            <a:ext cx="7498080" cy="1143000"/>
          </a:xfrm>
          <a:prstGeom prst="rect">
            <a:avLst/>
          </a:prstGeom>
        </p:spPr>
        <p:txBody>
          <a:bodyPr anchor="ctr">
            <a:no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algn="ctr"/>
            <a:r>
              <a:rPr lang="en-US" sz="4000" b="1" dirty="0">
                <a:solidFill>
                  <a:srgbClr val="FF0000"/>
                </a:solidFill>
                <a:effectLst/>
              </a:rPr>
              <a:t>Jordan Halal Logo Certification</a:t>
            </a:r>
            <a:endParaRPr lang="en-US" sz="3600" dirty="0">
              <a:solidFill>
                <a:srgbClr val="FF0000"/>
              </a:solidFill>
              <a:effectLst/>
            </a:endParaRPr>
          </a:p>
        </p:txBody>
      </p:sp>
    </p:spTree>
    <p:extLst>
      <p:ext uri="{BB962C8B-B14F-4D97-AF65-F5344CB8AC3E}">
        <p14:creationId xmlns:p14="http://schemas.microsoft.com/office/powerpoint/2010/main" val="1614676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CD9011C9E75E641A99023472A23FDBD" ma:contentTypeVersion="0" ma:contentTypeDescription="Create a new document." ma:contentTypeScope="" ma:versionID="43d492d45356f9ec9e8da69d3ea35f93">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075639-5563-4A6F-9301-561587C540A5}"/>
</file>

<file path=customXml/itemProps2.xml><?xml version="1.0" encoding="utf-8"?>
<ds:datastoreItem xmlns:ds="http://schemas.openxmlformats.org/officeDocument/2006/customXml" ds:itemID="{F8C86BDF-3750-4BA5-BE54-5A44F73C405B}"/>
</file>

<file path=customXml/itemProps3.xml><?xml version="1.0" encoding="utf-8"?>
<ds:datastoreItem xmlns:ds="http://schemas.openxmlformats.org/officeDocument/2006/customXml" ds:itemID="{CDC37691-3161-49E0-A1F2-3565455E335C}"/>
</file>

<file path=docProps/app.xml><?xml version="1.0" encoding="utf-8"?>
<Properties xmlns="http://schemas.openxmlformats.org/officeDocument/2006/extended-properties" xmlns:vt="http://schemas.openxmlformats.org/officeDocument/2006/docPropsVTypes">
  <Template>Clarity</Template>
  <TotalTime>5128</TotalTime>
  <Words>1132</Words>
  <Application>Microsoft Office PowerPoint</Application>
  <PresentationFormat>On-screen Show (4:3)</PresentationFormat>
  <Paragraphs>91</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Halal food</dc:title>
  <dc:creator>DELL-3542</dc:creator>
  <cp:lastModifiedBy>DELL-3542</cp:lastModifiedBy>
  <cp:revision>48</cp:revision>
  <dcterms:created xsi:type="dcterms:W3CDTF">2017-11-01T09:54:54Z</dcterms:created>
  <dcterms:modified xsi:type="dcterms:W3CDTF">2017-11-20T13:48:00Z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0x010100BCD9011C9E75E641A99023472A23FDBD</vt:lpwstr>
  </property>
</Properties>
</file>